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6" r:id="rId3"/>
    <p:sldId id="285" r:id="rId4"/>
    <p:sldId id="28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1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CC4CC-9B74-40F0-8FDC-DCD07B4206D7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E1C73-3527-41C5-9A87-DF6199657BA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6864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1096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774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393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90546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623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4146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52627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8952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910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4619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578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510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807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867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30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946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C3AF-2E03-46AE-8F70-F78FB9595FA4}" type="datetimeFigureOut">
              <a:rPr lang="fr-CH" smtClean="0"/>
              <a:t>30.03.2022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A5D48F-AFF6-4944-A6DC-747F5C8628A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540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>
                <a:solidFill>
                  <a:srgbClr val="002060"/>
                </a:solidFill>
              </a:rPr>
              <a:t>Assemblée des Sociétés de Fromagerie</a:t>
            </a:r>
            <a:endParaRPr lang="fr-CH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30 mars 2022 </a:t>
            </a:r>
            <a:r>
              <a:rPr lang="fr-CH" i="1" dirty="0" smtClean="0"/>
              <a:t>La Chaux-du-Milieu</a:t>
            </a:r>
            <a:endParaRPr lang="fr-CH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505" y="252457"/>
            <a:ext cx="3779520" cy="1328928"/>
          </a:xfrm>
          <a:prstGeom prst="rect">
            <a:avLst/>
          </a:prstGeom>
        </p:spPr>
      </p:pic>
      <p:pic>
        <p:nvPicPr>
          <p:cNvPr id="13314" name="Picture 2" descr="Vache Heureuse à Bande Dessinée Tenant Un Grand Morceau De Fromage  Illustration de Vecteur - Illustration du illustration, caractère: 1440481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9309"/>
            <a:ext cx="2230016" cy="216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89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76045" y="0"/>
            <a:ext cx="8766804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H" dirty="0" smtClean="0">
                <a:solidFill>
                  <a:srgbClr val="002060"/>
                </a:solidFill>
              </a:rPr>
              <a:t>3.3. Résolutions (1) des producteurs de lait de Gruyère AOP</a:t>
            </a:r>
            <a:endParaRPr lang="fr-CH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29397" y="863344"/>
            <a:ext cx="10023894" cy="63310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fr-FR" dirty="0"/>
              <a:t>Les producteurs de Prolait attendent que l’IPG adapte rapidement le prix du lait pour qu’il corresponde à la valeur du travail et aux coûts de production.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rgbClr val="FF0000"/>
                </a:solidFill>
              </a:rPr>
              <a:t>La répartition d</a:t>
            </a:r>
            <a:r>
              <a:rPr lang="fr-CH" dirty="0">
                <a:solidFill>
                  <a:srgbClr val="FF0000"/>
                </a:solidFill>
              </a:rPr>
              <a:t>es marges </a:t>
            </a:r>
            <a:r>
              <a:rPr lang="fr-CH" dirty="0" smtClean="0">
                <a:solidFill>
                  <a:srgbClr val="FF0000"/>
                </a:solidFill>
              </a:rPr>
              <a:t>et </a:t>
            </a:r>
            <a:r>
              <a:rPr lang="fr-CH" dirty="0">
                <a:solidFill>
                  <a:srgbClr val="FF0000"/>
                </a:solidFill>
              </a:rPr>
              <a:t>l’augmentation du prix se </a:t>
            </a:r>
            <a:r>
              <a:rPr lang="fr-CH" dirty="0" smtClean="0">
                <a:solidFill>
                  <a:srgbClr val="FF0000"/>
                </a:solidFill>
              </a:rPr>
              <a:t>doivent </a:t>
            </a:r>
            <a:r>
              <a:rPr lang="fr-CH" dirty="0">
                <a:solidFill>
                  <a:srgbClr val="FF0000"/>
                </a:solidFill>
              </a:rPr>
              <a:t>d’être </a:t>
            </a:r>
            <a:r>
              <a:rPr lang="fr-CH" dirty="0" smtClean="0">
                <a:solidFill>
                  <a:srgbClr val="FF0000"/>
                </a:solidFill>
              </a:rPr>
              <a:t>équitables </a:t>
            </a:r>
            <a:r>
              <a:rPr lang="fr-CH" dirty="0">
                <a:solidFill>
                  <a:srgbClr val="FF0000"/>
                </a:solidFill>
              </a:rPr>
              <a:t>entre les acteurs de la filière. A cet effet, </a:t>
            </a:r>
            <a:r>
              <a:rPr lang="fr-CH" dirty="0" smtClean="0">
                <a:solidFill>
                  <a:srgbClr val="FF0000"/>
                </a:solidFill>
              </a:rPr>
              <a:t>l’IPG </a:t>
            </a:r>
            <a:r>
              <a:rPr lang="fr-CH" dirty="0">
                <a:solidFill>
                  <a:srgbClr val="FF0000"/>
                </a:solidFill>
              </a:rPr>
              <a:t>doit profiter de cette augmentation de prix pour contribuer à la résolution des différents problèmes liés au prix (paiement à la teneur, rendement fromager, rendement en matière grasse, transparence,…)</a:t>
            </a:r>
          </a:p>
          <a:p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optique</a:t>
            </a:r>
            <a:r>
              <a:rPr lang="en-US" dirty="0"/>
              <a:t> de </a:t>
            </a:r>
            <a:r>
              <a:rPr lang="en-US" dirty="0" err="1"/>
              <a:t>durabilité</a:t>
            </a:r>
            <a:r>
              <a:rPr lang="en-US" dirty="0"/>
              <a:t> et de production de </a:t>
            </a:r>
            <a:r>
              <a:rPr lang="en-US" dirty="0" err="1"/>
              <a:t>protéines</a:t>
            </a:r>
            <a:r>
              <a:rPr lang="en-US" dirty="0"/>
              <a:t> </a:t>
            </a:r>
            <a:r>
              <a:rPr lang="en-US" dirty="0" err="1"/>
              <a:t>renouvelables</a:t>
            </a:r>
            <a:r>
              <a:rPr lang="en-US" dirty="0"/>
              <a:t>, la production de </a:t>
            </a:r>
            <a:r>
              <a:rPr lang="en-US" dirty="0" err="1"/>
              <a:t>lait</a:t>
            </a:r>
            <a:r>
              <a:rPr lang="en-US" dirty="0"/>
              <a:t>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favorisée</a:t>
            </a:r>
            <a:r>
              <a:rPr lang="en-US" dirty="0"/>
              <a:t> par rapport à la production de </a:t>
            </a:r>
            <a:r>
              <a:rPr lang="en-US" dirty="0" err="1"/>
              <a:t>viande</a:t>
            </a:r>
            <a:r>
              <a:rPr lang="en-US" dirty="0"/>
              <a:t> sur les surfaces qui ne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utilisées</a:t>
            </a:r>
            <a:r>
              <a:rPr lang="en-US" dirty="0"/>
              <a:t> pour </a:t>
            </a:r>
            <a:r>
              <a:rPr lang="en-US" dirty="0" err="1"/>
              <a:t>d’autres</a:t>
            </a:r>
            <a:r>
              <a:rPr lang="en-US" dirty="0"/>
              <a:t> cultures servant à </a:t>
            </a:r>
            <a:r>
              <a:rPr lang="en-US" dirty="0" err="1" smtClean="0"/>
              <a:t>l’alimentation</a:t>
            </a:r>
            <a:r>
              <a:rPr lang="en-US" dirty="0" smtClean="0"/>
              <a:t> </a:t>
            </a:r>
            <a:r>
              <a:rPr lang="en-US" dirty="0" err="1" smtClean="0"/>
              <a:t>humaine</a:t>
            </a:r>
            <a:r>
              <a:rPr lang="en-US" dirty="0" smtClean="0"/>
              <a:t>. La </a:t>
            </a:r>
            <a:r>
              <a:rPr lang="en-US" dirty="0" err="1" smtClean="0"/>
              <a:t>Confédération</a:t>
            </a:r>
            <a:r>
              <a:rPr lang="en-US" dirty="0" smtClean="0"/>
              <a:t>, </a:t>
            </a:r>
            <a:r>
              <a:rPr lang="en-US" dirty="0"/>
              <a:t>via </a:t>
            </a:r>
            <a:r>
              <a:rPr lang="en-US" dirty="0" err="1"/>
              <a:t>l’OFAG</a:t>
            </a:r>
            <a:r>
              <a:rPr lang="en-US" dirty="0"/>
              <a:t>, </a:t>
            </a:r>
            <a:r>
              <a:rPr lang="en-US" dirty="0" err="1" smtClean="0"/>
              <a:t>doit</a:t>
            </a:r>
            <a:r>
              <a:rPr lang="en-US" dirty="0" smtClean="0"/>
              <a:t> augmenter son </a:t>
            </a:r>
            <a:r>
              <a:rPr lang="en-US" dirty="0" err="1"/>
              <a:t>soutien</a:t>
            </a:r>
            <a:r>
              <a:rPr lang="en-US" dirty="0"/>
              <a:t> aux </a:t>
            </a:r>
            <a:r>
              <a:rPr lang="en-US" dirty="0" err="1"/>
              <a:t>producteurs</a:t>
            </a:r>
            <a:r>
              <a:rPr lang="en-US" dirty="0"/>
              <a:t> de </a:t>
            </a:r>
            <a:r>
              <a:rPr lang="en-US" dirty="0" err="1"/>
              <a:t>lait</a:t>
            </a:r>
            <a:r>
              <a:rPr lang="en-US" dirty="0"/>
              <a:t> </a:t>
            </a:r>
            <a:r>
              <a:rPr lang="en-US" dirty="0" smtClean="0"/>
              <a:t>pour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soit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 </a:t>
            </a:r>
            <a:r>
              <a:rPr lang="en-US" dirty="0" err="1"/>
              <a:t>lié</a:t>
            </a:r>
            <a:r>
              <a:rPr lang="en-US" dirty="0"/>
              <a:t> à la surface et </a:t>
            </a:r>
            <a:r>
              <a:rPr lang="en-US" dirty="0" err="1"/>
              <a:t>davantage</a:t>
            </a:r>
            <a:r>
              <a:rPr lang="en-US" dirty="0"/>
              <a:t> au </a:t>
            </a:r>
            <a:r>
              <a:rPr lang="en-US" dirty="0" smtClean="0"/>
              <a:t>travail. </a:t>
            </a:r>
            <a:r>
              <a:rPr lang="fr-CH" dirty="0" smtClean="0"/>
              <a:t>Ceci d’autant plus que d</a:t>
            </a:r>
            <a:r>
              <a:rPr lang="en-US" dirty="0" err="1" smtClean="0"/>
              <a:t>ans</a:t>
            </a:r>
            <a:r>
              <a:rPr lang="en-US" dirty="0" smtClean="0"/>
              <a:t> </a:t>
            </a:r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région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important de </a:t>
            </a:r>
            <a:r>
              <a:rPr lang="en-US" dirty="0" err="1"/>
              <a:t>garder</a:t>
            </a:r>
            <a:r>
              <a:rPr lang="en-US" dirty="0"/>
              <a:t> un </a:t>
            </a:r>
            <a:r>
              <a:rPr lang="en-US" dirty="0" err="1">
                <a:solidFill>
                  <a:srgbClr val="FF0000"/>
                </a:solidFill>
              </a:rPr>
              <a:t>approvisionnement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lait</a:t>
            </a:r>
            <a:r>
              <a:rPr lang="en-US" dirty="0">
                <a:solidFill>
                  <a:srgbClr val="FF0000"/>
                </a:solidFill>
              </a:rPr>
              <a:t> fort pour des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rgbClr val="FF0000"/>
                </a:solidFill>
              </a:rPr>
              <a:t>produits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artisanaux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à forte </a:t>
            </a:r>
            <a:r>
              <a:rPr lang="en-US" dirty="0" err="1" smtClean="0">
                <a:solidFill>
                  <a:srgbClr val="FF0000"/>
                </a:solidFill>
              </a:rPr>
              <a:t>valeur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ajoutée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comme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le </a:t>
            </a:r>
            <a:r>
              <a:rPr lang="en-US" dirty="0" err="1" smtClean="0">
                <a:solidFill>
                  <a:srgbClr val="FF0000"/>
                </a:solidFill>
              </a:rPr>
              <a:t>Gruyère</a:t>
            </a:r>
            <a:r>
              <a:rPr lang="en-US" dirty="0" smtClean="0">
                <a:solidFill>
                  <a:srgbClr val="FF0000"/>
                </a:solidFill>
              </a:rPr>
              <a:t> qui </a:t>
            </a:r>
            <a:r>
              <a:rPr lang="en-US" dirty="0" err="1" smtClean="0">
                <a:solidFill>
                  <a:srgbClr val="FF0000"/>
                </a:solidFill>
              </a:rPr>
              <a:t>dépendent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d’une</a:t>
            </a:r>
            <a:r>
              <a:rPr lang="en-US" dirty="0" smtClean="0">
                <a:solidFill>
                  <a:srgbClr val="FF0000"/>
                </a:solidFill>
              </a:rPr>
              <a:t> base </a:t>
            </a:r>
            <a:r>
              <a:rPr lang="en-US" dirty="0" err="1" smtClean="0">
                <a:solidFill>
                  <a:srgbClr val="FF0000"/>
                </a:solidFill>
              </a:rPr>
              <a:t>fourragère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importante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fr-CH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fr-CH" dirty="0" smtClean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411" y="6253722"/>
            <a:ext cx="1718589" cy="60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20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rgbClr val="002060"/>
                </a:solidFill>
              </a:rPr>
              <a:t>3.3. Résolutions </a:t>
            </a:r>
            <a:r>
              <a:rPr lang="fr-CH" dirty="0" smtClean="0">
                <a:solidFill>
                  <a:srgbClr val="002060"/>
                </a:solidFill>
              </a:rPr>
              <a:t>(2)</a:t>
            </a:r>
            <a:r>
              <a:rPr lang="fr-CH" dirty="0">
                <a:solidFill>
                  <a:srgbClr val="002060"/>
                </a:solidFill>
              </a:rPr>
              <a:t/>
            </a:r>
            <a:br>
              <a:rPr lang="fr-CH" dirty="0">
                <a:solidFill>
                  <a:srgbClr val="002060"/>
                </a:solidFill>
              </a:rPr>
            </a:b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904" y="1621767"/>
            <a:ext cx="8596668" cy="4712894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CH" dirty="0"/>
              <a:t>Les </a:t>
            </a:r>
            <a:r>
              <a:rPr lang="fr-CH" dirty="0">
                <a:solidFill>
                  <a:srgbClr val="FF0000"/>
                </a:solidFill>
              </a:rPr>
              <a:t>innovations technologiques </a:t>
            </a:r>
            <a:r>
              <a:rPr lang="fr-CH" dirty="0"/>
              <a:t>doivent être intégrées si elles ne posent pas de problème de </a:t>
            </a:r>
            <a:r>
              <a:rPr lang="fr-CH" dirty="0" smtClean="0"/>
              <a:t>qualité ou d’image. </a:t>
            </a:r>
            <a:r>
              <a:rPr lang="fr-CH" dirty="0"/>
              <a:t>Les producteurs demandent à l’IPG de soutenir des études alliant les deux aspects.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FR" dirty="0" smtClean="0"/>
              <a:t>Le </a:t>
            </a:r>
            <a:r>
              <a:rPr lang="fr-FR" dirty="0">
                <a:solidFill>
                  <a:srgbClr val="FF0000"/>
                </a:solidFill>
              </a:rPr>
              <a:t>climat et la gestion des émissions carbone </a:t>
            </a:r>
            <a:r>
              <a:rPr lang="fr-FR" dirty="0"/>
              <a:t>sont au cœur de nombreux débats, il est important de soutenir l’obtention du certificat carbone pour toute la filière. </a:t>
            </a:r>
            <a:r>
              <a:rPr lang="fr-FR" dirty="0" smtClean="0"/>
              <a:t>De grands distributeurs vont l’exiger prochainement. De </a:t>
            </a:r>
            <a:r>
              <a:rPr lang="fr-FR" dirty="0"/>
              <a:t>même il est important de progresser dans le dossier d’une durabilité économique, sociale et écologique.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CH" dirty="0"/>
              <a:t>Pour le maintien d’un Gruyère artisanal et afin de préserver son identité, le remaniement laitier est nécessaire. La possibilité </a:t>
            </a:r>
            <a:r>
              <a:rPr lang="fr-CH" dirty="0">
                <a:solidFill>
                  <a:srgbClr val="FF0000"/>
                </a:solidFill>
              </a:rPr>
              <a:t>d’une livraison dans 2 fromageries </a:t>
            </a:r>
            <a:r>
              <a:rPr lang="fr-CH" dirty="0" smtClean="0">
                <a:solidFill>
                  <a:srgbClr val="FF0000"/>
                </a:solidFill>
              </a:rPr>
              <a:t>soir</a:t>
            </a:r>
            <a:r>
              <a:rPr lang="fr-CH" dirty="0" smtClean="0"/>
              <a:t> </a:t>
            </a:r>
            <a:r>
              <a:rPr lang="fr-CH" dirty="0" smtClean="0">
                <a:solidFill>
                  <a:srgbClr val="FF0000"/>
                </a:solidFill>
              </a:rPr>
              <a:t>et matin </a:t>
            </a:r>
            <a:r>
              <a:rPr lang="fr-CH" dirty="0" smtClean="0"/>
              <a:t>n’est </a:t>
            </a:r>
            <a:r>
              <a:rPr lang="fr-CH" dirty="0"/>
              <a:t>pas contraire à ces principes et doit être préservée.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8487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rgbClr val="002060"/>
                </a:solidFill>
              </a:rPr>
              <a:t>3.3. Résolutions </a:t>
            </a:r>
            <a:r>
              <a:rPr lang="fr-CH" dirty="0" smtClean="0">
                <a:solidFill>
                  <a:srgbClr val="002060"/>
                </a:solidFill>
              </a:rPr>
              <a:t>(3)</a:t>
            </a:r>
            <a:r>
              <a:rPr lang="fr-CH" dirty="0">
                <a:solidFill>
                  <a:srgbClr val="002060"/>
                </a:solidFill>
              </a:rPr>
              <a:t/>
            </a:r>
            <a:br>
              <a:rPr lang="fr-CH" dirty="0">
                <a:solidFill>
                  <a:srgbClr val="002060"/>
                </a:solidFill>
              </a:rPr>
            </a:b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CH" dirty="0"/>
              <a:t>Au vue des modifications soudaines survenues dernièrement  (interdiction des obturateurs) en raison de soucis de qualité, il est important d’augmenter les </a:t>
            </a:r>
            <a:r>
              <a:rPr lang="fr-CH" dirty="0">
                <a:solidFill>
                  <a:srgbClr val="FF0000"/>
                </a:solidFill>
              </a:rPr>
              <a:t>seuils de cellules </a:t>
            </a:r>
            <a:r>
              <a:rPr lang="fr-CH" dirty="0"/>
              <a:t>en vigueur, car des seuils excessivement bas pour l’obtention des bonus sont une incitation à l’utilisation accrue d’antibiotiques ou autres produits négatifs en matière d’image. En effet, les solutions de tarissement plus naturelles et le recours à l’immunité naturelle des animaux demandent plus de souplesse</a:t>
            </a:r>
            <a:r>
              <a:rPr lang="fr-CH" dirty="0" smtClean="0"/>
              <a:t>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897756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528</TotalTime>
  <Words>265</Words>
  <Application>Microsoft Office PowerPoint</Application>
  <PresentationFormat>Grand écran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Assemblée des Sociétés de Fromagerie</vt:lpstr>
      <vt:lpstr>Présentation PowerPoint</vt:lpstr>
      <vt:lpstr>3.3. Résolutions (2) </vt:lpstr>
      <vt:lpstr>3.3. Résolutions (3)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des Sociétés de Fromagerie</dc:title>
  <dc:creator>Christelle Lienhard</dc:creator>
  <cp:lastModifiedBy>Marie Garnier</cp:lastModifiedBy>
  <cp:revision>57</cp:revision>
  <dcterms:created xsi:type="dcterms:W3CDTF">2022-03-24T09:17:27Z</dcterms:created>
  <dcterms:modified xsi:type="dcterms:W3CDTF">2022-03-30T09:08:49Z</dcterms:modified>
</cp:coreProperties>
</file>