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olors3.xml" ContentType="application/vnd.ms-office.chartcolor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style3.xml" ContentType="application/vnd.ms-office.chart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263" r:id="rId2"/>
    <p:sldId id="352" r:id="rId3"/>
    <p:sldId id="333" r:id="rId4"/>
    <p:sldId id="334" r:id="rId5"/>
    <p:sldId id="335" r:id="rId6"/>
    <p:sldId id="336" r:id="rId7"/>
    <p:sldId id="337" r:id="rId8"/>
    <p:sldId id="342" r:id="rId9"/>
    <p:sldId id="353" r:id="rId10"/>
    <p:sldId id="354" r:id="rId11"/>
    <p:sldId id="355" r:id="rId12"/>
    <p:sldId id="346" r:id="rId13"/>
    <p:sldId id="347" r:id="rId14"/>
    <p:sldId id="349" r:id="rId15"/>
    <p:sldId id="356" r:id="rId16"/>
    <p:sldId id="357" r:id="rId17"/>
    <p:sldId id="329" r:id="rId18"/>
    <p:sldId id="344" r:id="rId19"/>
    <p:sldId id="345" r:id="rId20"/>
    <p:sldId id="348" r:id="rId21"/>
    <p:sldId id="350" r:id="rId22"/>
    <p:sldId id="351" r:id="rId23"/>
    <p:sldId id="338" r:id="rId24"/>
    <p:sldId id="340" r:id="rId25"/>
  </p:sldIdLst>
  <p:sldSz cx="12192000" cy="6858000"/>
  <p:notesSz cx="6858000" cy="9144000"/>
  <p:defaultTextStyle>
    <a:defPPr>
      <a:defRPr lang="de-CH"/>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1" userDrawn="1">
          <p15:clr>
            <a:srgbClr val="A4A3A4"/>
          </p15:clr>
        </p15:guide>
        <p15:guide id="2" orient="horz" pos="852" userDrawn="1">
          <p15:clr>
            <a:srgbClr val="A4A3A4"/>
          </p15:clr>
        </p15:guide>
        <p15:guide id="3" pos="10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roscop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FFF"/>
    <a:srgbClr val="FF9999"/>
    <a:srgbClr val="FF7C80"/>
    <a:srgbClr val="00CCFF"/>
    <a:srgbClr val="E60005"/>
    <a:srgbClr val="FF9933"/>
    <a:srgbClr val="0070C0"/>
    <a:srgbClr val="CCECFF"/>
    <a:srgbClr val="FFFFFF"/>
    <a:srgbClr val="E2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79592" autoAdjust="0"/>
  </p:normalViewPr>
  <p:slideViewPr>
    <p:cSldViewPr snapToGrid="0" showGuides="1">
      <p:cViewPr varScale="1">
        <p:scale>
          <a:sx n="53" d="100"/>
          <a:sy n="53" d="100"/>
        </p:scale>
        <p:origin x="1284" y="40"/>
      </p:cViewPr>
      <p:guideLst>
        <p:guide orient="horz" pos="251"/>
        <p:guide orient="horz" pos="852"/>
        <p:guide pos="1041"/>
      </p:guideLst>
    </p:cSldViewPr>
  </p:slideViewPr>
  <p:notesTextViewPr>
    <p:cViewPr>
      <p:scale>
        <a:sx n="100" d="100"/>
        <a:sy n="100" d="100"/>
      </p:scale>
      <p:origin x="0" y="0"/>
    </p:cViewPr>
  </p:notesTextViewPr>
  <p:notesViewPr>
    <p:cSldViewPr snapToGrid="0" showGuides="1">
      <p:cViewPr varScale="1">
        <p:scale>
          <a:sx n="91" d="100"/>
          <a:sy n="91" d="100"/>
        </p:scale>
        <p:origin x="-23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2283464566923E-2"/>
          <c:y val="6.8437735516865716E-2"/>
          <c:w val="0.79447048782104968"/>
          <c:h val="0.63269563663910455"/>
        </c:manualLayout>
      </c:layout>
      <c:barChart>
        <c:barDir val="col"/>
        <c:grouping val="clustered"/>
        <c:varyColors val="0"/>
        <c:ser>
          <c:idx val="0"/>
          <c:order val="0"/>
          <c:tx>
            <c:strRef>
              <c:f>Feuil2!$E$1</c:f>
              <c:strCache>
                <c:ptCount val="1"/>
                <c:pt idx="0">
                  <c:v>Mauvais</c:v>
                </c:pt>
              </c:strCache>
            </c:strRef>
          </c:tx>
          <c:spPr>
            <a:solidFill>
              <a:schemeClr val="accent2"/>
            </a:solidFill>
            <a:ln>
              <a:noFill/>
            </a:ln>
            <a:effectLst/>
          </c:spPr>
          <c:invertIfNegative val="0"/>
          <c:cat>
            <c:strRef>
              <c:f>Feuil2!$A$2:$A$13</c:f>
              <c:strCache>
                <c:ptCount val="9"/>
                <c:pt idx="0">
                  <c:v>A</c:v>
                </c:pt>
                <c:pt idx="1">
                  <c:v>B</c:v>
                </c:pt>
                <c:pt idx="2">
                  <c:v>C</c:v>
                </c:pt>
                <c:pt idx="3">
                  <c:v>D</c:v>
                </c:pt>
                <c:pt idx="4">
                  <c:v>E</c:v>
                </c:pt>
                <c:pt idx="5">
                  <c:v>F</c:v>
                </c:pt>
                <c:pt idx="6">
                  <c:v>G</c:v>
                </c:pt>
                <c:pt idx="7">
                  <c:v>I</c:v>
                </c:pt>
                <c:pt idx="8">
                  <c:v>J</c:v>
                </c:pt>
              </c:strCache>
            </c:strRef>
          </c:cat>
          <c:val>
            <c:numRef>
              <c:f>Feuil2!$E$2:$E$13</c:f>
              <c:numCache>
                <c:formatCode>0.0</c:formatCode>
                <c:ptCount val="9"/>
                <c:pt idx="0">
                  <c:v>6.99</c:v>
                </c:pt>
                <c:pt idx="1">
                  <c:v>6.41</c:v>
                </c:pt>
                <c:pt idx="2">
                  <c:v>7.06</c:v>
                </c:pt>
                <c:pt idx="3">
                  <c:v>8.9499999999999993</c:v>
                </c:pt>
                <c:pt idx="4">
                  <c:v>8.34</c:v>
                </c:pt>
                <c:pt idx="5">
                  <c:v>7.69</c:v>
                </c:pt>
                <c:pt idx="6">
                  <c:v>6.21</c:v>
                </c:pt>
                <c:pt idx="7">
                  <c:v>5.9600000000000009</c:v>
                </c:pt>
                <c:pt idx="8">
                  <c:v>10.08</c:v>
                </c:pt>
              </c:numCache>
            </c:numRef>
          </c:val>
          <c:extLst>
            <c:ext xmlns:c16="http://schemas.microsoft.com/office/drawing/2014/chart" uri="{C3380CC4-5D6E-409C-BE32-E72D297353CC}">
              <c16:uniqueId val="{00000000-91A6-4476-9C78-57323518DCC7}"/>
            </c:ext>
          </c:extLst>
        </c:ser>
        <c:ser>
          <c:idx val="1"/>
          <c:order val="1"/>
          <c:tx>
            <c:strRef>
              <c:f>Feuil2!$F$1</c:f>
              <c:strCache>
                <c:ptCount val="1"/>
                <c:pt idx="0">
                  <c:v>Bon</c:v>
                </c:pt>
              </c:strCache>
            </c:strRef>
          </c:tx>
          <c:spPr>
            <a:solidFill>
              <a:schemeClr val="accent1"/>
            </a:solidFill>
            <a:ln>
              <a:noFill/>
            </a:ln>
            <a:effectLst/>
          </c:spPr>
          <c:invertIfNegative val="0"/>
          <c:cat>
            <c:strRef>
              <c:f>Feuil2!$A$2:$A$13</c:f>
              <c:strCache>
                <c:ptCount val="9"/>
                <c:pt idx="0">
                  <c:v>A</c:v>
                </c:pt>
                <c:pt idx="1">
                  <c:v>B</c:v>
                </c:pt>
                <c:pt idx="2">
                  <c:v>C</c:v>
                </c:pt>
                <c:pt idx="3">
                  <c:v>D</c:v>
                </c:pt>
                <c:pt idx="4">
                  <c:v>E</c:v>
                </c:pt>
                <c:pt idx="5">
                  <c:v>F</c:v>
                </c:pt>
                <c:pt idx="6">
                  <c:v>G</c:v>
                </c:pt>
                <c:pt idx="7">
                  <c:v>I</c:v>
                </c:pt>
                <c:pt idx="8">
                  <c:v>J</c:v>
                </c:pt>
              </c:strCache>
            </c:strRef>
          </c:cat>
          <c:val>
            <c:numRef>
              <c:f>Feuil2!$F$2:$F$13</c:f>
              <c:numCache>
                <c:formatCode>0.0</c:formatCode>
                <c:ptCount val="9"/>
                <c:pt idx="0">
                  <c:v>5.91</c:v>
                </c:pt>
                <c:pt idx="1">
                  <c:v>2.5399999999999991</c:v>
                </c:pt>
                <c:pt idx="2">
                  <c:v>6.37</c:v>
                </c:pt>
                <c:pt idx="3">
                  <c:v>6.84</c:v>
                </c:pt>
                <c:pt idx="4">
                  <c:v>4.42</c:v>
                </c:pt>
                <c:pt idx="5">
                  <c:v>5.6899999999999995</c:v>
                </c:pt>
                <c:pt idx="6">
                  <c:v>3.6400000000000006</c:v>
                </c:pt>
                <c:pt idx="7">
                  <c:v>5.43</c:v>
                </c:pt>
                <c:pt idx="8">
                  <c:v>8.73</c:v>
                </c:pt>
              </c:numCache>
            </c:numRef>
          </c:val>
          <c:extLst>
            <c:ext xmlns:c16="http://schemas.microsoft.com/office/drawing/2014/chart" uri="{C3380CC4-5D6E-409C-BE32-E72D297353CC}">
              <c16:uniqueId val="{00000001-91A6-4476-9C78-57323518DCC7}"/>
            </c:ext>
          </c:extLst>
        </c:ser>
        <c:dLbls>
          <c:showLegendKey val="0"/>
          <c:showVal val="0"/>
          <c:showCatName val="0"/>
          <c:showSerName val="0"/>
          <c:showPercent val="0"/>
          <c:showBubbleSize val="0"/>
        </c:dLbls>
        <c:gapWidth val="219"/>
        <c:overlap val="-27"/>
        <c:axId val="473842624"/>
        <c:axId val="473841448"/>
      </c:barChart>
      <c:catAx>
        <c:axId val="47384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3841448"/>
        <c:crosses val="autoZero"/>
        <c:auto val="1"/>
        <c:lblAlgn val="ctr"/>
        <c:lblOffset val="100"/>
        <c:noMultiLvlLbl val="0"/>
      </c:catAx>
      <c:valAx>
        <c:axId val="473841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3842624"/>
        <c:crosses val="autoZero"/>
        <c:crossBetween val="between"/>
      </c:valAx>
      <c:spPr>
        <a:noFill/>
        <a:ln>
          <a:noFill/>
        </a:ln>
        <a:effectLst/>
      </c:spPr>
    </c:plotArea>
    <c:legend>
      <c:legendPos val="b"/>
      <c:layout>
        <c:manualLayout>
          <c:xMode val="edge"/>
          <c:yMode val="edge"/>
          <c:x val="0.23486240705977338"/>
          <c:y val="0.82097212084441162"/>
          <c:w val="0.48952445925994847"/>
          <c:h val="6.9421175195312462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600"/>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42649573564613E-2"/>
          <c:y val="5.8286531108478243E-2"/>
          <c:w val="0.92837255260732421"/>
          <c:h val="0.56124451385143503"/>
        </c:manualLayout>
      </c:layout>
      <c:barChart>
        <c:barDir val="col"/>
        <c:grouping val="stacked"/>
        <c:varyColors val="0"/>
        <c:ser>
          <c:idx val="8"/>
          <c:order val="0"/>
          <c:tx>
            <c:strRef>
              <c:f>'Genus.d.norm2 (3)'!$A$112</c:f>
              <c:strCache>
                <c:ptCount val="1"/>
                <c:pt idx="0">
                  <c:v>Streptococcus</c:v>
                </c:pt>
              </c:strCache>
            </c:strRef>
          </c:tx>
          <c:spPr>
            <a:solidFill>
              <a:schemeClr val="accent6"/>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(3)'!$B$112:$AD$112</c:f>
              <c:numCache>
                <c:formatCode>0.0</c:formatCode>
                <c:ptCount val="20"/>
                <c:pt idx="0">
                  <c:v>73.581004297786194</c:v>
                </c:pt>
                <c:pt idx="1">
                  <c:v>94.240667212873703</c:v>
                </c:pt>
                <c:pt idx="2">
                  <c:v>9.3060744000875495</c:v>
                </c:pt>
                <c:pt idx="3">
                  <c:v>69.235506688523998</c:v>
                </c:pt>
                <c:pt idx="4">
                  <c:v>38.073741454914497</c:v>
                </c:pt>
                <c:pt idx="5">
                  <c:v>0.26977004496985602</c:v>
                </c:pt>
                <c:pt idx="6">
                  <c:v>8.1965950547223407</c:v>
                </c:pt>
                <c:pt idx="7">
                  <c:v>96.281727815350806</c:v>
                </c:pt>
                <c:pt idx="8">
                  <c:v>6.0449056478085597</c:v>
                </c:pt>
                <c:pt idx="9">
                  <c:v>2.44442116839928</c:v>
                </c:pt>
                <c:pt idx="10">
                  <c:v>0.13569976427154901</c:v>
                </c:pt>
                <c:pt idx="11">
                  <c:v>58.540249182645603</c:v>
                </c:pt>
                <c:pt idx="12">
                  <c:v>38.270505949677499</c:v>
                </c:pt>
                <c:pt idx="13">
                  <c:v>9.0456004767672091</c:v>
                </c:pt>
                <c:pt idx="14">
                  <c:v>30.043750953179799</c:v>
                </c:pt>
                <c:pt idx="15">
                  <c:v>31.779310592803899</c:v>
                </c:pt>
                <c:pt idx="16">
                  <c:v>10.6760251200591</c:v>
                </c:pt>
                <c:pt idx="17">
                  <c:v>18.522003746673899</c:v>
                </c:pt>
                <c:pt idx="18">
                  <c:v>2.2753950078829002</c:v>
                </c:pt>
                <c:pt idx="19">
                  <c:v>0.15127666701484299</c:v>
                </c:pt>
              </c:numCache>
            </c:numRef>
          </c:val>
          <c:extLst>
            <c:ext xmlns:c16="http://schemas.microsoft.com/office/drawing/2014/chart" uri="{C3380CC4-5D6E-409C-BE32-E72D297353CC}">
              <c16:uniqueId val="{00000000-0F17-4363-93E8-5D6052DAE756}"/>
            </c:ext>
          </c:extLst>
        </c:ser>
        <c:ser>
          <c:idx val="7"/>
          <c:order val="1"/>
          <c:tx>
            <c:strRef>
              <c:f>'Genus.d.norm2 (3)'!$A$110</c:f>
              <c:strCache>
                <c:ptCount val="1"/>
                <c:pt idx="0">
                  <c:v>Staphylococcus</c:v>
                </c:pt>
              </c:strCache>
            </c:strRef>
          </c:tx>
          <c:spPr>
            <a:solidFill>
              <a:schemeClr val="accent2">
                <a:lumMod val="75000"/>
              </a:schemeClr>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(3)'!$B$110:$AD$110</c:f>
              <c:numCache>
                <c:formatCode>0.0</c:formatCode>
                <c:ptCount val="20"/>
                <c:pt idx="0">
                  <c:v>11.272503567248</c:v>
                </c:pt>
                <c:pt idx="1">
                  <c:v>4.2292528868441099</c:v>
                </c:pt>
                <c:pt idx="2">
                  <c:v>72.378442490335402</c:v>
                </c:pt>
                <c:pt idx="3">
                  <c:v>5.9458578247126699</c:v>
                </c:pt>
                <c:pt idx="4">
                  <c:v>51.735825211113898</c:v>
                </c:pt>
                <c:pt idx="5">
                  <c:v>3.9193979144983602</c:v>
                </c:pt>
                <c:pt idx="6">
                  <c:v>1.2075395216862601</c:v>
                </c:pt>
                <c:pt idx="7">
                  <c:v>2.4703309154197499</c:v>
                </c:pt>
                <c:pt idx="8">
                  <c:v>78.764002945846002</c:v>
                </c:pt>
                <c:pt idx="9">
                  <c:v>58.245175312262703</c:v>
                </c:pt>
                <c:pt idx="10">
                  <c:v>62.540129962458103</c:v>
                </c:pt>
                <c:pt idx="11">
                  <c:v>21.843244676150899</c:v>
                </c:pt>
                <c:pt idx="12">
                  <c:v>22.819511308929101</c:v>
                </c:pt>
                <c:pt idx="13">
                  <c:v>0.45586058403983298</c:v>
                </c:pt>
                <c:pt idx="14">
                  <c:v>53.5320077779472</c:v>
                </c:pt>
                <c:pt idx="15">
                  <c:v>35.182299781863499</c:v>
                </c:pt>
                <c:pt idx="16">
                  <c:v>21.130402659771001</c:v>
                </c:pt>
                <c:pt idx="17">
                  <c:v>79.553989454879201</c:v>
                </c:pt>
                <c:pt idx="18">
                  <c:v>0.62948087966212896</c:v>
                </c:pt>
                <c:pt idx="19">
                  <c:v>21.4567943033529</c:v>
                </c:pt>
              </c:numCache>
            </c:numRef>
          </c:val>
          <c:extLst>
            <c:ext xmlns:c16="http://schemas.microsoft.com/office/drawing/2014/chart" uri="{C3380CC4-5D6E-409C-BE32-E72D297353CC}">
              <c16:uniqueId val="{00000001-0F17-4363-93E8-5D6052DAE756}"/>
            </c:ext>
          </c:extLst>
        </c:ser>
        <c:ser>
          <c:idx val="6"/>
          <c:order val="2"/>
          <c:tx>
            <c:strRef>
              <c:f>'Genus.d.norm2 (3)'!$A$92</c:f>
              <c:strCache>
                <c:ptCount val="1"/>
                <c:pt idx="0">
                  <c:v>Pseudomonas</c:v>
                </c:pt>
              </c:strCache>
            </c:strRef>
          </c:tx>
          <c:spPr>
            <a:solidFill>
              <a:schemeClr val="bg2">
                <a:lumMod val="50000"/>
              </a:schemeClr>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(3)'!$B$92:$AD$92</c:f>
              <c:numCache>
                <c:formatCode>0.0</c:formatCode>
                <c:ptCount val="20"/>
                <c:pt idx="0">
                  <c:v>0</c:v>
                </c:pt>
                <c:pt idx="1">
                  <c:v>7.0026540058682201E-4</c:v>
                </c:pt>
                <c:pt idx="2">
                  <c:v>0.16563587909763899</c:v>
                </c:pt>
                <c:pt idx="3">
                  <c:v>6.9436268072298205E-2</c:v>
                </c:pt>
                <c:pt idx="4">
                  <c:v>1.4361488233154E-3</c:v>
                </c:pt>
                <c:pt idx="5">
                  <c:v>3.3138267580464599E-2</c:v>
                </c:pt>
                <c:pt idx="6">
                  <c:v>8.1070125658694802E-4</c:v>
                </c:pt>
                <c:pt idx="7">
                  <c:v>8.9065657450561192E-3</c:v>
                </c:pt>
                <c:pt idx="8">
                  <c:v>2.70159245922631E-2</c:v>
                </c:pt>
                <c:pt idx="9">
                  <c:v>1.89026944931787</c:v>
                </c:pt>
                <c:pt idx="10">
                  <c:v>2.4944809608740701E-4</c:v>
                </c:pt>
                <c:pt idx="11">
                  <c:v>4.4181320137845703E-2</c:v>
                </c:pt>
                <c:pt idx="12">
                  <c:v>0.25070396947951701</c:v>
                </c:pt>
                <c:pt idx="13">
                  <c:v>3.3642847530614998E-3</c:v>
                </c:pt>
                <c:pt idx="14">
                  <c:v>9.7700930303492497E-3</c:v>
                </c:pt>
                <c:pt idx="15">
                  <c:v>5.9028693338447097E-2</c:v>
                </c:pt>
                <c:pt idx="16">
                  <c:v>1.1451791651274501</c:v>
                </c:pt>
                <c:pt idx="17">
                  <c:v>3.18496234505882E-3</c:v>
                </c:pt>
                <c:pt idx="18">
                  <c:v>1.17955740704512E-2</c:v>
                </c:pt>
                <c:pt idx="19">
                  <c:v>3.60182540511531E-4</c:v>
                </c:pt>
              </c:numCache>
            </c:numRef>
          </c:val>
          <c:extLst>
            <c:ext xmlns:c16="http://schemas.microsoft.com/office/drawing/2014/chart" uri="{C3380CC4-5D6E-409C-BE32-E72D297353CC}">
              <c16:uniqueId val="{00000002-0F17-4363-93E8-5D6052DAE756}"/>
            </c:ext>
          </c:extLst>
        </c:ser>
        <c:ser>
          <c:idx val="5"/>
          <c:order val="3"/>
          <c:tx>
            <c:strRef>
              <c:f>'Genus.d.norm2 (3)'!$A$67</c:f>
              <c:strCache>
                <c:ptCount val="1"/>
                <c:pt idx="0">
                  <c:v>Leuconostoc</c:v>
                </c:pt>
              </c:strCache>
            </c:strRef>
          </c:tx>
          <c:spPr>
            <a:solidFill>
              <a:schemeClr val="accent3"/>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(3)'!$B$67:$AD$67</c:f>
              <c:numCache>
                <c:formatCode>0.0</c:formatCode>
                <c:ptCount val="20"/>
                <c:pt idx="0">
                  <c:v>8.5443065013628208E-3</c:v>
                </c:pt>
                <c:pt idx="1">
                  <c:v>3.8514597032275198E-3</c:v>
                </c:pt>
                <c:pt idx="2">
                  <c:v>1.47889177765749E-3</c:v>
                </c:pt>
                <c:pt idx="3">
                  <c:v>2.1736570874806401E-2</c:v>
                </c:pt>
                <c:pt idx="4">
                  <c:v>4.78716274438466E-4</c:v>
                </c:pt>
                <c:pt idx="5">
                  <c:v>0</c:v>
                </c:pt>
                <c:pt idx="6">
                  <c:v>0</c:v>
                </c:pt>
                <c:pt idx="7">
                  <c:v>0</c:v>
                </c:pt>
                <c:pt idx="8">
                  <c:v>0.17874919969949399</c:v>
                </c:pt>
                <c:pt idx="9">
                  <c:v>9.8195815548980095E-4</c:v>
                </c:pt>
                <c:pt idx="10">
                  <c:v>1.5964678149594E-2</c:v>
                </c:pt>
                <c:pt idx="11">
                  <c:v>0.77759123442608502</c:v>
                </c:pt>
                <c:pt idx="12">
                  <c:v>30.204378235988699</c:v>
                </c:pt>
                <c:pt idx="13">
                  <c:v>2.40306053790107E-4</c:v>
                </c:pt>
                <c:pt idx="14">
                  <c:v>9.5317980783895095E-3</c:v>
                </c:pt>
                <c:pt idx="15">
                  <c:v>0</c:v>
                </c:pt>
                <c:pt idx="16">
                  <c:v>0.48023642408570399</c:v>
                </c:pt>
                <c:pt idx="17">
                  <c:v>1.4477101568449199E-3</c:v>
                </c:pt>
                <c:pt idx="18">
                  <c:v>0</c:v>
                </c:pt>
                <c:pt idx="19">
                  <c:v>3.60182540511531E-4</c:v>
                </c:pt>
              </c:numCache>
            </c:numRef>
          </c:val>
          <c:extLst>
            <c:ext xmlns:c16="http://schemas.microsoft.com/office/drawing/2014/chart" uri="{C3380CC4-5D6E-409C-BE32-E72D297353CC}">
              <c16:uniqueId val="{00000003-0F17-4363-93E8-5D6052DAE756}"/>
            </c:ext>
          </c:extLst>
        </c:ser>
        <c:ser>
          <c:idx val="4"/>
          <c:order val="4"/>
          <c:tx>
            <c:strRef>
              <c:f>'Genus.d.norm2 (3)'!$A$65</c:f>
              <c:strCache>
                <c:ptCount val="1"/>
                <c:pt idx="0">
                  <c:v>Lactococcus</c:v>
                </c:pt>
              </c:strCache>
            </c:strRef>
          </c:tx>
          <c:spPr>
            <a:solidFill>
              <a:srgbClr val="81B2DF"/>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(3)'!$B$65:$AD$65</c:f>
              <c:numCache>
                <c:formatCode>0.0</c:formatCode>
                <c:ptCount val="20"/>
                <c:pt idx="0">
                  <c:v>2.65898818322411</c:v>
                </c:pt>
                <c:pt idx="1">
                  <c:v>0.105389942788317</c:v>
                </c:pt>
                <c:pt idx="2">
                  <c:v>13.9622172728644</c:v>
                </c:pt>
                <c:pt idx="3">
                  <c:v>0.88455767587753897</c:v>
                </c:pt>
                <c:pt idx="4">
                  <c:v>0.17473144017004</c:v>
                </c:pt>
                <c:pt idx="5">
                  <c:v>94.614663315201398</c:v>
                </c:pt>
                <c:pt idx="6">
                  <c:v>90.390352655046598</c:v>
                </c:pt>
                <c:pt idx="7">
                  <c:v>1.2112929413276301</c:v>
                </c:pt>
                <c:pt idx="8">
                  <c:v>3.7870404979812098</c:v>
                </c:pt>
                <c:pt idx="9">
                  <c:v>2.3239676346591999E-2</c:v>
                </c:pt>
                <c:pt idx="10">
                  <c:v>1.1474612420020701E-2</c:v>
                </c:pt>
                <c:pt idx="11">
                  <c:v>11.911283909163201</c:v>
                </c:pt>
                <c:pt idx="12">
                  <c:v>2.8867290398764598</c:v>
                </c:pt>
                <c:pt idx="13">
                  <c:v>0.163408116577273</c:v>
                </c:pt>
                <c:pt idx="14">
                  <c:v>1.3914042244929099</c:v>
                </c:pt>
                <c:pt idx="15">
                  <c:v>0.12285159527290999</c:v>
                </c:pt>
                <c:pt idx="16">
                  <c:v>23.827114887329099</c:v>
                </c:pt>
                <c:pt idx="17">
                  <c:v>0.41346602079490902</c:v>
                </c:pt>
                <c:pt idx="18">
                  <c:v>9.7816955706180892E-3</c:v>
                </c:pt>
                <c:pt idx="19">
                  <c:v>7.56383335074216E-3</c:v>
                </c:pt>
              </c:numCache>
            </c:numRef>
          </c:val>
          <c:extLst>
            <c:ext xmlns:c16="http://schemas.microsoft.com/office/drawing/2014/chart" uri="{C3380CC4-5D6E-409C-BE32-E72D297353CC}">
              <c16:uniqueId val="{00000004-0F17-4363-93E8-5D6052DAE756}"/>
            </c:ext>
          </c:extLst>
        </c:ser>
        <c:ser>
          <c:idx val="3"/>
          <c:order val="5"/>
          <c:tx>
            <c:strRef>
              <c:f>'Genus.d.norm2 (3)'!$A$45</c:f>
              <c:strCache>
                <c:ptCount val="1"/>
                <c:pt idx="0">
                  <c:v>Enterococcus</c:v>
                </c:pt>
              </c:strCache>
            </c:strRef>
          </c:tx>
          <c:spPr>
            <a:solidFill>
              <a:schemeClr val="accent4"/>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(3)'!$B$45:$AD$45</c:f>
              <c:numCache>
                <c:formatCode>0.0</c:formatCode>
                <c:ptCount val="20"/>
                <c:pt idx="0">
                  <c:v>9.3987371514991005E-3</c:v>
                </c:pt>
                <c:pt idx="1">
                  <c:v>4.4816985637556601E-2</c:v>
                </c:pt>
                <c:pt idx="2">
                  <c:v>9.8198414036457599E-2</c:v>
                </c:pt>
                <c:pt idx="3">
                  <c:v>1.38872536144596</c:v>
                </c:pt>
                <c:pt idx="4">
                  <c:v>0.80759435497769205</c:v>
                </c:pt>
                <c:pt idx="5">
                  <c:v>1.15370264909766E-2</c:v>
                </c:pt>
                <c:pt idx="6">
                  <c:v>2.4321037697608398E-3</c:v>
                </c:pt>
                <c:pt idx="7">
                  <c:v>1.46009274509117E-3</c:v>
                </c:pt>
                <c:pt idx="8">
                  <c:v>0.50923167450621898</c:v>
                </c:pt>
                <c:pt idx="9">
                  <c:v>33.094608395087597</c:v>
                </c:pt>
                <c:pt idx="10">
                  <c:v>3.6668870124848797E-2</c:v>
                </c:pt>
                <c:pt idx="11">
                  <c:v>5.3017584165414897E-2</c:v>
                </c:pt>
                <c:pt idx="12">
                  <c:v>2.63784176582796</c:v>
                </c:pt>
                <c:pt idx="13">
                  <c:v>80.328306130688006</c:v>
                </c:pt>
                <c:pt idx="14">
                  <c:v>1.66806466371816E-2</c:v>
                </c:pt>
                <c:pt idx="15">
                  <c:v>0.11625955845338801</c:v>
                </c:pt>
                <c:pt idx="16">
                  <c:v>21.647580347247899</c:v>
                </c:pt>
                <c:pt idx="17">
                  <c:v>0.317917150443144</c:v>
                </c:pt>
                <c:pt idx="18">
                  <c:v>8.8322957064110405E-2</c:v>
                </c:pt>
                <c:pt idx="19">
                  <c:v>3.9259896915756903E-2</c:v>
                </c:pt>
              </c:numCache>
            </c:numRef>
          </c:val>
          <c:extLst>
            <c:ext xmlns:c16="http://schemas.microsoft.com/office/drawing/2014/chart" uri="{C3380CC4-5D6E-409C-BE32-E72D297353CC}">
              <c16:uniqueId val="{00000005-0F17-4363-93E8-5D6052DAE756}"/>
            </c:ext>
          </c:extLst>
        </c:ser>
        <c:ser>
          <c:idx val="2"/>
          <c:order val="6"/>
          <c:tx>
            <c:strRef>
              <c:f>'Genus.d.norm2 (3)'!$A$44</c:f>
              <c:strCache>
                <c:ptCount val="1"/>
                <c:pt idx="0">
                  <c:v>Enterobacteriaceae</c:v>
                </c:pt>
              </c:strCache>
            </c:strRef>
          </c:tx>
          <c:spPr>
            <a:solidFill>
              <a:srgbClr val="7030A0"/>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(3)'!$B$44:$AD$44</c:f>
              <c:numCache>
                <c:formatCode>0.0</c:formatCode>
                <c:ptCount val="20"/>
                <c:pt idx="0">
                  <c:v>2.9118996556644499</c:v>
                </c:pt>
                <c:pt idx="1">
                  <c:v>7.0026540058682196E-3</c:v>
                </c:pt>
                <c:pt idx="2">
                  <c:v>2.3662268442519899E-2</c:v>
                </c:pt>
                <c:pt idx="3">
                  <c:v>7.8493172603467595E-3</c:v>
                </c:pt>
                <c:pt idx="4">
                  <c:v>1.84162150776478</c:v>
                </c:pt>
                <c:pt idx="5">
                  <c:v>2.9456237849301899E-3</c:v>
                </c:pt>
                <c:pt idx="6">
                  <c:v>6.4856100526955798E-3</c:v>
                </c:pt>
                <c:pt idx="7">
                  <c:v>1.60610201960029E-3</c:v>
                </c:pt>
                <c:pt idx="8">
                  <c:v>0.227969993819645</c:v>
                </c:pt>
                <c:pt idx="9">
                  <c:v>1.1783497865877599E-2</c:v>
                </c:pt>
                <c:pt idx="10">
                  <c:v>5.48785811392295E-3</c:v>
                </c:pt>
                <c:pt idx="11">
                  <c:v>0.17672528055138301</c:v>
                </c:pt>
                <c:pt idx="12">
                  <c:v>0.14533563448087899</c:v>
                </c:pt>
                <c:pt idx="13">
                  <c:v>1.3788761366476301</c:v>
                </c:pt>
                <c:pt idx="14">
                  <c:v>0.69081706573127899</c:v>
                </c:pt>
                <c:pt idx="15">
                  <c:v>0.37724428889901002</c:v>
                </c:pt>
                <c:pt idx="16">
                  <c:v>15.072035463612901</c:v>
                </c:pt>
                <c:pt idx="17">
                  <c:v>5.7908406273796701E-3</c:v>
                </c:pt>
                <c:pt idx="18">
                  <c:v>96.754490949054599</c:v>
                </c:pt>
                <c:pt idx="19">
                  <c:v>78.086134052737904</c:v>
                </c:pt>
              </c:numCache>
            </c:numRef>
          </c:val>
          <c:extLst>
            <c:ext xmlns:c16="http://schemas.microsoft.com/office/drawing/2014/chart" uri="{C3380CC4-5D6E-409C-BE32-E72D297353CC}">
              <c16:uniqueId val="{00000006-0F17-4363-93E8-5D6052DAE756}"/>
            </c:ext>
          </c:extLst>
        </c:ser>
        <c:ser>
          <c:idx val="1"/>
          <c:order val="7"/>
          <c:tx>
            <c:strRef>
              <c:f>'Genus.d.norm2 (3)'!$A$8</c:f>
              <c:strCache>
                <c:ptCount val="1"/>
                <c:pt idx="0">
                  <c:v>Aerococcus</c:v>
                </c:pt>
              </c:strCache>
            </c:strRef>
          </c:tx>
          <c:spPr>
            <a:solidFill>
              <a:schemeClr val="accent2"/>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(3)'!$B$8:$AD$8</c:f>
              <c:numCache>
                <c:formatCode>0.0</c:formatCode>
                <c:ptCount val="20"/>
                <c:pt idx="0">
                  <c:v>8.22902159146253</c:v>
                </c:pt>
                <c:pt idx="1">
                  <c:v>1.05354929518287</c:v>
                </c:pt>
                <c:pt idx="2">
                  <c:v>2.3189023073669501</c:v>
                </c:pt>
                <c:pt idx="3">
                  <c:v>13.489051711905899</c:v>
                </c:pt>
                <c:pt idx="4">
                  <c:v>3.01974225915784</c:v>
                </c:pt>
                <c:pt idx="5">
                  <c:v>0.87705948196296402</c:v>
                </c:pt>
                <c:pt idx="6">
                  <c:v>2.3915687069315E-2</c:v>
                </c:pt>
                <c:pt idx="7">
                  <c:v>1.7375103666584901E-2</c:v>
                </c:pt>
                <c:pt idx="8">
                  <c:v>2.08836797909782</c:v>
                </c:pt>
                <c:pt idx="9">
                  <c:v>2.3098929010971698</c:v>
                </c:pt>
                <c:pt idx="10">
                  <c:v>36.184940818439202</c:v>
                </c:pt>
                <c:pt idx="11">
                  <c:v>3.9674825483785501</c:v>
                </c:pt>
                <c:pt idx="12">
                  <c:v>0.70669452266327504</c:v>
                </c:pt>
                <c:pt idx="13">
                  <c:v>0.118470884518523</c:v>
                </c:pt>
                <c:pt idx="14">
                  <c:v>9.8658876010370609</c:v>
                </c:pt>
                <c:pt idx="15">
                  <c:v>6.06647170218376</c:v>
                </c:pt>
                <c:pt idx="16">
                  <c:v>2.5858884373845599</c:v>
                </c:pt>
                <c:pt idx="17">
                  <c:v>0.52117565646417097</c:v>
                </c:pt>
                <c:pt idx="18">
                  <c:v>8.6309078564277206E-3</c:v>
                </c:pt>
                <c:pt idx="19">
                  <c:v>0.128945349503128</c:v>
                </c:pt>
              </c:numCache>
            </c:numRef>
          </c:val>
          <c:extLst>
            <c:ext xmlns:c16="http://schemas.microsoft.com/office/drawing/2014/chart" uri="{C3380CC4-5D6E-409C-BE32-E72D297353CC}">
              <c16:uniqueId val="{00000007-0F17-4363-93E8-5D6052DAE756}"/>
            </c:ext>
          </c:extLst>
        </c:ser>
        <c:ser>
          <c:idx val="0"/>
          <c:order val="8"/>
          <c:tx>
            <c:strRef>
              <c:f>'Genus.d.norm2 (3)'!$A$6</c:f>
              <c:strCache>
                <c:ptCount val="1"/>
                <c:pt idx="0">
                  <c:v>Acinetobacter</c:v>
                </c:pt>
              </c:strCache>
            </c:strRef>
          </c:tx>
          <c:spPr>
            <a:solidFill>
              <a:schemeClr val="accent1"/>
            </a:solidFill>
            <a:ln>
              <a:noFill/>
            </a:ln>
            <a:effectLst/>
          </c:spPr>
          <c:invertIfNegative val="0"/>
          <c:cat>
            <c:numRef>
              <c:f>'Genus.d.norm2 (3)'!$B$1:$U$1</c:f>
              <c:numCache>
                <c:formatCode>0</c:formatCode>
                <c:ptCount val="20"/>
                <c:pt idx="0">
                  <c:v>1</c:v>
                </c:pt>
                <c:pt idx="1">
                  <c:v>3</c:v>
                </c:pt>
                <c:pt idx="2">
                  <c:v>5</c:v>
                </c:pt>
                <c:pt idx="3">
                  <c:v>7</c:v>
                </c:pt>
                <c:pt idx="4">
                  <c:v>9</c:v>
                </c:pt>
                <c:pt idx="5">
                  <c:v>11</c:v>
                </c:pt>
                <c:pt idx="6">
                  <c:v>13</c:v>
                </c:pt>
                <c:pt idx="7">
                  <c:v>15</c:v>
                </c:pt>
                <c:pt idx="8">
                  <c:v>17</c:v>
                </c:pt>
                <c:pt idx="9">
                  <c:v>19</c:v>
                </c:pt>
                <c:pt idx="10">
                  <c:v>2</c:v>
                </c:pt>
                <c:pt idx="11">
                  <c:v>4</c:v>
                </c:pt>
                <c:pt idx="12">
                  <c:v>6</c:v>
                </c:pt>
                <c:pt idx="13">
                  <c:v>8</c:v>
                </c:pt>
                <c:pt idx="14">
                  <c:v>10</c:v>
                </c:pt>
                <c:pt idx="15">
                  <c:v>12</c:v>
                </c:pt>
                <c:pt idx="16">
                  <c:v>14</c:v>
                </c:pt>
                <c:pt idx="17">
                  <c:v>16</c:v>
                </c:pt>
                <c:pt idx="18">
                  <c:v>18</c:v>
                </c:pt>
                <c:pt idx="19">
                  <c:v>20</c:v>
                </c:pt>
              </c:numCache>
            </c:numRef>
          </c:cat>
          <c:val>
            <c:numRef>
              <c:f>'Genus.d.norm2 (3)'!$B$6:$AD$6</c:f>
              <c:numCache>
                <c:formatCode>0.0</c:formatCode>
                <c:ptCount val="20"/>
                <c:pt idx="0">
                  <c:v>6.4082298760221104E-2</c:v>
                </c:pt>
                <c:pt idx="1">
                  <c:v>5.5320966646359E-2</c:v>
                </c:pt>
                <c:pt idx="2">
                  <c:v>5.2352768929075297E-2</c:v>
                </c:pt>
                <c:pt idx="3">
                  <c:v>7.9649437415280202</c:v>
                </c:pt>
                <c:pt idx="4">
                  <c:v>1.3006721176493099</c:v>
                </c:pt>
                <c:pt idx="5">
                  <c:v>5.4003102723720097E-3</c:v>
                </c:pt>
                <c:pt idx="6">
                  <c:v>6.1613295500607998E-2</c:v>
                </c:pt>
                <c:pt idx="7">
                  <c:v>1.0220649215638201E-3</c:v>
                </c:pt>
                <c:pt idx="8">
                  <c:v>7.3646150600826799E-2</c:v>
                </c:pt>
                <c:pt idx="9">
                  <c:v>6.5463877032653399E-3</c:v>
                </c:pt>
                <c:pt idx="10">
                  <c:v>0.74011250109133597</c:v>
                </c:pt>
                <c:pt idx="11">
                  <c:v>0.53901210568171798</c:v>
                </c:pt>
                <c:pt idx="12">
                  <c:v>0.116268507584703</c:v>
                </c:pt>
                <c:pt idx="13">
                  <c:v>5.7433146855835601E-2</c:v>
                </c:pt>
                <c:pt idx="14">
                  <c:v>1.34136228458136</c:v>
                </c:pt>
                <c:pt idx="15">
                  <c:v>15.3192942924947</c:v>
                </c:pt>
                <c:pt idx="16">
                  <c:v>0.14776505356483199</c:v>
                </c:pt>
                <c:pt idx="17">
                  <c:v>6.9490087528556099E-3</c:v>
                </c:pt>
                <c:pt idx="18">
                  <c:v>2.58927235692832E-2</c:v>
                </c:pt>
                <c:pt idx="19">
                  <c:v>1.3686936539438199E-2</c:v>
                </c:pt>
              </c:numCache>
            </c:numRef>
          </c:val>
          <c:extLst>
            <c:ext xmlns:c16="http://schemas.microsoft.com/office/drawing/2014/chart" uri="{C3380CC4-5D6E-409C-BE32-E72D297353CC}">
              <c16:uniqueId val="{00000008-0F17-4363-93E8-5D6052DAE756}"/>
            </c:ext>
          </c:extLst>
        </c:ser>
        <c:dLbls>
          <c:showLegendKey val="0"/>
          <c:showVal val="0"/>
          <c:showCatName val="0"/>
          <c:showSerName val="0"/>
          <c:showPercent val="0"/>
          <c:showBubbleSize val="0"/>
        </c:dLbls>
        <c:gapWidth val="150"/>
        <c:overlap val="100"/>
        <c:axId val="480957864"/>
        <c:axId val="473839880"/>
      </c:barChart>
      <c:catAx>
        <c:axId val="48095786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73839880"/>
        <c:crosses val="autoZero"/>
        <c:auto val="1"/>
        <c:lblAlgn val="ctr"/>
        <c:lblOffset val="100"/>
        <c:noMultiLvlLbl val="0"/>
      </c:catAx>
      <c:valAx>
        <c:axId val="473839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80957864"/>
        <c:crosses val="autoZero"/>
        <c:crossBetween val="between"/>
      </c:valAx>
      <c:spPr>
        <a:noFill/>
        <a:ln>
          <a:noFill/>
        </a:ln>
        <a:effectLst/>
      </c:spPr>
    </c:plotArea>
    <c:legend>
      <c:legendPos val="b"/>
      <c:layout>
        <c:manualLayout>
          <c:xMode val="edge"/>
          <c:yMode val="edge"/>
          <c:x val="0.13739155946276946"/>
          <c:y val="0.69894784905410612"/>
          <c:w val="0.79818537552650359"/>
          <c:h val="0.1846210297815021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solidFill>
    <a:ln>
      <a:noFill/>
    </a:ln>
    <a:effectLst/>
  </c:spPr>
  <c:txPr>
    <a:bodyPr/>
    <a:lstStyle/>
    <a:p>
      <a:pPr>
        <a:defRPr sz="1600"/>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8"/>
          <c:order val="0"/>
          <c:tx>
            <c:strRef>
              <c:f>Genus.d.norm2!$A$114</c:f>
              <c:strCache>
                <c:ptCount val="1"/>
                <c:pt idx="0">
                  <c:v>Streptococcus</c:v>
                </c:pt>
              </c:strCache>
            </c:strRef>
          </c:tx>
          <c:spPr>
            <a:solidFill>
              <a:schemeClr val="accent6"/>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Genus.d.norm2!$B$114:$AD$114</c:f>
              <c:numCache>
                <c:formatCode>0.0</c:formatCode>
                <c:ptCount val="20"/>
                <c:pt idx="0">
                  <c:v>73.581004297786194</c:v>
                </c:pt>
                <c:pt idx="1">
                  <c:v>0.13569976427154901</c:v>
                </c:pt>
                <c:pt idx="2">
                  <c:v>94.240667212873703</c:v>
                </c:pt>
                <c:pt idx="3">
                  <c:v>58.540249182645603</c:v>
                </c:pt>
                <c:pt idx="4">
                  <c:v>9.3060744000875495</c:v>
                </c:pt>
                <c:pt idx="5">
                  <c:v>38.270505949677499</c:v>
                </c:pt>
                <c:pt idx="6">
                  <c:v>69.235506688523998</c:v>
                </c:pt>
                <c:pt idx="7">
                  <c:v>9.0456004767672091</c:v>
                </c:pt>
                <c:pt idx="8">
                  <c:v>38.073741454914497</c:v>
                </c:pt>
                <c:pt idx="9">
                  <c:v>30.043750953179799</c:v>
                </c:pt>
                <c:pt idx="10">
                  <c:v>0.26977004496985602</c:v>
                </c:pt>
                <c:pt idx="11">
                  <c:v>31.779310592803899</c:v>
                </c:pt>
                <c:pt idx="12">
                  <c:v>8.1965950547223407</c:v>
                </c:pt>
                <c:pt idx="13">
                  <c:v>10.6760251200591</c:v>
                </c:pt>
                <c:pt idx="14">
                  <c:v>96.281727815350806</c:v>
                </c:pt>
                <c:pt idx="15">
                  <c:v>18.522003746673899</c:v>
                </c:pt>
                <c:pt idx="16">
                  <c:v>6.0449056478085597</c:v>
                </c:pt>
                <c:pt idx="17">
                  <c:v>2.2753950078829002</c:v>
                </c:pt>
                <c:pt idx="18">
                  <c:v>2.44442116839928</c:v>
                </c:pt>
                <c:pt idx="19">
                  <c:v>0.15127666701484299</c:v>
                </c:pt>
              </c:numCache>
            </c:numRef>
          </c:val>
          <c:extLst>
            <c:ext xmlns:c16="http://schemas.microsoft.com/office/drawing/2014/chart" uri="{C3380CC4-5D6E-409C-BE32-E72D297353CC}">
              <c16:uniqueId val="{00000000-7544-4FB9-A291-6F84F606AA2A}"/>
            </c:ext>
          </c:extLst>
        </c:ser>
        <c:ser>
          <c:idx val="7"/>
          <c:order val="1"/>
          <c:tx>
            <c:strRef>
              <c:f>Genus.d.norm2!$A$112</c:f>
              <c:strCache>
                <c:ptCount val="1"/>
                <c:pt idx="0">
                  <c:v>Staphylococcus</c:v>
                </c:pt>
              </c:strCache>
            </c:strRef>
          </c:tx>
          <c:spPr>
            <a:solidFill>
              <a:schemeClr val="accent2">
                <a:lumMod val="75000"/>
              </a:schemeClr>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Genus.d.norm2!$B$112:$AD$112</c:f>
              <c:numCache>
                <c:formatCode>0.0</c:formatCode>
                <c:ptCount val="20"/>
                <c:pt idx="0">
                  <c:v>11.272503567248</c:v>
                </c:pt>
                <c:pt idx="1">
                  <c:v>62.540129962458103</c:v>
                </c:pt>
                <c:pt idx="2">
                  <c:v>4.2292528868441099</c:v>
                </c:pt>
                <c:pt idx="3">
                  <c:v>21.843244676150899</c:v>
                </c:pt>
                <c:pt idx="4">
                  <c:v>72.378442490335402</c:v>
                </c:pt>
                <c:pt idx="5">
                  <c:v>22.819511308929101</c:v>
                </c:pt>
                <c:pt idx="6">
                  <c:v>5.9458578247126699</c:v>
                </c:pt>
                <c:pt idx="7">
                  <c:v>0.45586058403983298</c:v>
                </c:pt>
                <c:pt idx="8">
                  <c:v>51.735825211113898</c:v>
                </c:pt>
                <c:pt idx="9">
                  <c:v>53.5320077779472</c:v>
                </c:pt>
                <c:pt idx="10">
                  <c:v>3.9193979144983602</c:v>
                </c:pt>
                <c:pt idx="11">
                  <c:v>35.182299781863499</c:v>
                </c:pt>
                <c:pt idx="12">
                  <c:v>1.2075395216862601</c:v>
                </c:pt>
                <c:pt idx="13">
                  <c:v>21.130402659771001</c:v>
                </c:pt>
                <c:pt idx="14">
                  <c:v>2.4703309154197499</c:v>
                </c:pt>
                <c:pt idx="15">
                  <c:v>79.553989454879201</c:v>
                </c:pt>
                <c:pt idx="16">
                  <c:v>78.764002945846002</c:v>
                </c:pt>
                <c:pt idx="17">
                  <c:v>0.62948087966212896</c:v>
                </c:pt>
                <c:pt idx="18">
                  <c:v>58.245175312262703</c:v>
                </c:pt>
                <c:pt idx="19">
                  <c:v>21.4567943033529</c:v>
                </c:pt>
              </c:numCache>
            </c:numRef>
          </c:val>
          <c:extLst>
            <c:ext xmlns:c16="http://schemas.microsoft.com/office/drawing/2014/chart" uri="{C3380CC4-5D6E-409C-BE32-E72D297353CC}">
              <c16:uniqueId val="{00000001-7544-4FB9-A291-6F84F606AA2A}"/>
            </c:ext>
          </c:extLst>
        </c:ser>
        <c:ser>
          <c:idx val="6"/>
          <c:order val="2"/>
          <c:tx>
            <c:strRef>
              <c:f>Genus.d.norm2!$A$94</c:f>
              <c:strCache>
                <c:ptCount val="1"/>
                <c:pt idx="0">
                  <c:v>Pseudomonas</c:v>
                </c:pt>
              </c:strCache>
            </c:strRef>
          </c:tx>
          <c:spPr>
            <a:solidFill>
              <a:schemeClr val="bg2">
                <a:lumMod val="50000"/>
              </a:schemeClr>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Genus.d.norm2!$B$94:$AD$94</c:f>
              <c:numCache>
                <c:formatCode>0.0</c:formatCode>
                <c:ptCount val="20"/>
                <c:pt idx="0">
                  <c:v>0</c:v>
                </c:pt>
                <c:pt idx="1">
                  <c:v>2.4944809608740701E-4</c:v>
                </c:pt>
                <c:pt idx="2">
                  <c:v>7.0026540058682201E-4</c:v>
                </c:pt>
                <c:pt idx="3">
                  <c:v>4.4181320137845703E-2</c:v>
                </c:pt>
                <c:pt idx="4">
                  <c:v>0.16563587909763899</c:v>
                </c:pt>
                <c:pt idx="5">
                  <c:v>0.25070396947951701</c:v>
                </c:pt>
                <c:pt idx="6">
                  <c:v>6.9436268072298205E-2</c:v>
                </c:pt>
                <c:pt idx="7">
                  <c:v>3.3642847530614998E-3</c:v>
                </c:pt>
                <c:pt idx="8">
                  <c:v>1.4361488233154E-3</c:v>
                </c:pt>
                <c:pt idx="9">
                  <c:v>9.7700930303492497E-3</c:v>
                </c:pt>
                <c:pt idx="10">
                  <c:v>3.3138267580464599E-2</c:v>
                </c:pt>
                <c:pt idx="11">
                  <c:v>5.9028693338447097E-2</c:v>
                </c:pt>
                <c:pt idx="12">
                  <c:v>8.1070125658694802E-4</c:v>
                </c:pt>
                <c:pt idx="13">
                  <c:v>1.1451791651274501</c:v>
                </c:pt>
                <c:pt idx="14">
                  <c:v>8.9065657450561192E-3</c:v>
                </c:pt>
                <c:pt idx="15">
                  <c:v>3.18496234505882E-3</c:v>
                </c:pt>
                <c:pt idx="16">
                  <c:v>2.70159245922631E-2</c:v>
                </c:pt>
                <c:pt idx="17">
                  <c:v>1.17955740704512E-2</c:v>
                </c:pt>
                <c:pt idx="18">
                  <c:v>1.89026944931787</c:v>
                </c:pt>
                <c:pt idx="19">
                  <c:v>3.60182540511531E-4</c:v>
                </c:pt>
              </c:numCache>
            </c:numRef>
          </c:val>
          <c:extLst>
            <c:ext xmlns:c16="http://schemas.microsoft.com/office/drawing/2014/chart" uri="{C3380CC4-5D6E-409C-BE32-E72D297353CC}">
              <c16:uniqueId val="{00000002-7544-4FB9-A291-6F84F606AA2A}"/>
            </c:ext>
          </c:extLst>
        </c:ser>
        <c:ser>
          <c:idx val="5"/>
          <c:order val="3"/>
          <c:tx>
            <c:strRef>
              <c:f>Genus.d.norm2!$A$69</c:f>
              <c:strCache>
                <c:ptCount val="1"/>
                <c:pt idx="0">
                  <c:v>Leuconostoc</c:v>
                </c:pt>
              </c:strCache>
            </c:strRef>
          </c:tx>
          <c:spPr>
            <a:solidFill>
              <a:schemeClr val="accent3"/>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Genus.d.norm2!$B$69:$AD$69</c:f>
              <c:numCache>
                <c:formatCode>0.0</c:formatCode>
                <c:ptCount val="20"/>
                <c:pt idx="0">
                  <c:v>8.5443065013628208E-3</c:v>
                </c:pt>
                <c:pt idx="1">
                  <c:v>1.5964678149594E-2</c:v>
                </c:pt>
                <c:pt idx="2">
                  <c:v>3.8514597032275198E-3</c:v>
                </c:pt>
                <c:pt idx="3">
                  <c:v>0.77759123442608502</c:v>
                </c:pt>
                <c:pt idx="4">
                  <c:v>1.47889177765749E-3</c:v>
                </c:pt>
                <c:pt idx="5">
                  <c:v>30.204378235988699</c:v>
                </c:pt>
                <c:pt idx="6">
                  <c:v>2.1736570874806401E-2</c:v>
                </c:pt>
                <c:pt idx="7">
                  <c:v>2.40306053790107E-4</c:v>
                </c:pt>
                <c:pt idx="8">
                  <c:v>4.78716274438466E-4</c:v>
                </c:pt>
                <c:pt idx="9">
                  <c:v>9.5317980783895095E-3</c:v>
                </c:pt>
                <c:pt idx="10">
                  <c:v>0</c:v>
                </c:pt>
                <c:pt idx="11">
                  <c:v>0</c:v>
                </c:pt>
                <c:pt idx="12">
                  <c:v>0</c:v>
                </c:pt>
                <c:pt idx="13">
                  <c:v>0.48023642408570399</c:v>
                </c:pt>
                <c:pt idx="14">
                  <c:v>0</c:v>
                </c:pt>
                <c:pt idx="15">
                  <c:v>1.4477101568449199E-3</c:v>
                </c:pt>
                <c:pt idx="16">
                  <c:v>0.17874919969949399</c:v>
                </c:pt>
                <c:pt idx="17">
                  <c:v>0</c:v>
                </c:pt>
                <c:pt idx="18">
                  <c:v>9.8195815548980095E-4</c:v>
                </c:pt>
                <c:pt idx="19">
                  <c:v>3.60182540511531E-4</c:v>
                </c:pt>
              </c:numCache>
            </c:numRef>
          </c:val>
          <c:extLst>
            <c:ext xmlns:c16="http://schemas.microsoft.com/office/drawing/2014/chart" uri="{C3380CC4-5D6E-409C-BE32-E72D297353CC}">
              <c16:uniqueId val="{00000003-7544-4FB9-A291-6F84F606AA2A}"/>
            </c:ext>
          </c:extLst>
        </c:ser>
        <c:ser>
          <c:idx val="4"/>
          <c:order val="4"/>
          <c:tx>
            <c:strRef>
              <c:f>Genus.d.norm2!$A$67</c:f>
              <c:strCache>
                <c:ptCount val="1"/>
                <c:pt idx="0">
                  <c:v>Lactococcus</c:v>
                </c:pt>
              </c:strCache>
            </c:strRef>
          </c:tx>
          <c:spPr>
            <a:solidFill>
              <a:srgbClr val="81B2DF"/>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Genus.d.norm2!$B$67:$AD$67</c:f>
              <c:numCache>
                <c:formatCode>0.0</c:formatCode>
                <c:ptCount val="20"/>
                <c:pt idx="0">
                  <c:v>2.65898818322411</c:v>
                </c:pt>
                <c:pt idx="1">
                  <c:v>1.1474612420020701E-2</c:v>
                </c:pt>
                <c:pt idx="2">
                  <c:v>0.105389942788317</c:v>
                </c:pt>
                <c:pt idx="3">
                  <c:v>11.911283909163201</c:v>
                </c:pt>
                <c:pt idx="4">
                  <c:v>13.9622172728644</c:v>
                </c:pt>
                <c:pt idx="5">
                  <c:v>2.8867290398764598</c:v>
                </c:pt>
                <c:pt idx="6">
                  <c:v>0.88455767587753897</c:v>
                </c:pt>
                <c:pt idx="7">
                  <c:v>0.163408116577273</c:v>
                </c:pt>
                <c:pt idx="8">
                  <c:v>0.17473144017004</c:v>
                </c:pt>
                <c:pt idx="9">
                  <c:v>1.3914042244929099</c:v>
                </c:pt>
                <c:pt idx="10">
                  <c:v>94.614663315201398</c:v>
                </c:pt>
                <c:pt idx="11">
                  <c:v>0.12285159527290999</c:v>
                </c:pt>
                <c:pt idx="12">
                  <c:v>90.390352655046598</c:v>
                </c:pt>
                <c:pt idx="13">
                  <c:v>23.827114887329099</c:v>
                </c:pt>
                <c:pt idx="14">
                  <c:v>1.2112929413276301</c:v>
                </c:pt>
                <c:pt idx="15">
                  <c:v>0.41346602079490902</c:v>
                </c:pt>
                <c:pt idx="16">
                  <c:v>3.7870404979812098</c:v>
                </c:pt>
                <c:pt idx="17">
                  <c:v>9.7816955706180892E-3</c:v>
                </c:pt>
                <c:pt idx="18">
                  <c:v>2.3239676346591999E-2</c:v>
                </c:pt>
                <c:pt idx="19">
                  <c:v>7.56383335074216E-3</c:v>
                </c:pt>
              </c:numCache>
            </c:numRef>
          </c:val>
          <c:extLst>
            <c:ext xmlns:c16="http://schemas.microsoft.com/office/drawing/2014/chart" uri="{C3380CC4-5D6E-409C-BE32-E72D297353CC}">
              <c16:uniqueId val="{00000004-7544-4FB9-A291-6F84F606AA2A}"/>
            </c:ext>
          </c:extLst>
        </c:ser>
        <c:ser>
          <c:idx val="3"/>
          <c:order val="5"/>
          <c:tx>
            <c:strRef>
              <c:f>Genus.d.norm2!$A$47</c:f>
              <c:strCache>
                <c:ptCount val="1"/>
                <c:pt idx="0">
                  <c:v>Enterococcus</c:v>
                </c:pt>
              </c:strCache>
            </c:strRef>
          </c:tx>
          <c:spPr>
            <a:solidFill>
              <a:schemeClr val="accent4"/>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Genus.d.norm2!$B$47:$AD$47</c:f>
              <c:numCache>
                <c:formatCode>0.0</c:formatCode>
                <c:ptCount val="20"/>
                <c:pt idx="0">
                  <c:v>9.3987371514991005E-3</c:v>
                </c:pt>
                <c:pt idx="1">
                  <c:v>3.6668870124848797E-2</c:v>
                </c:pt>
                <c:pt idx="2">
                  <c:v>4.4816985637556601E-2</c:v>
                </c:pt>
                <c:pt idx="3">
                  <c:v>5.3017584165414897E-2</c:v>
                </c:pt>
                <c:pt idx="4">
                  <c:v>9.8198414036457599E-2</c:v>
                </c:pt>
                <c:pt idx="5">
                  <c:v>2.63784176582796</c:v>
                </c:pt>
                <c:pt idx="6">
                  <c:v>1.38872536144596</c:v>
                </c:pt>
                <c:pt idx="7">
                  <c:v>80.328306130688006</c:v>
                </c:pt>
                <c:pt idx="8">
                  <c:v>0.80759435497769205</c:v>
                </c:pt>
                <c:pt idx="9">
                  <c:v>1.66806466371816E-2</c:v>
                </c:pt>
                <c:pt idx="10">
                  <c:v>1.15370264909766E-2</c:v>
                </c:pt>
                <c:pt idx="11">
                  <c:v>0.11625955845338801</c:v>
                </c:pt>
                <c:pt idx="12">
                  <c:v>2.4321037697608398E-3</c:v>
                </c:pt>
                <c:pt idx="13">
                  <c:v>21.647580347247899</c:v>
                </c:pt>
                <c:pt idx="14">
                  <c:v>1.46009274509117E-3</c:v>
                </c:pt>
                <c:pt idx="15">
                  <c:v>0.317917150443144</c:v>
                </c:pt>
                <c:pt idx="16">
                  <c:v>0.50923167450621898</c:v>
                </c:pt>
                <c:pt idx="17">
                  <c:v>8.8322957064110405E-2</c:v>
                </c:pt>
                <c:pt idx="18">
                  <c:v>33.094608395087597</c:v>
                </c:pt>
                <c:pt idx="19">
                  <c:v>3.9259896915756903E-2</c:v>
                </c:pt>
              </c:numCache>
            </c:numRef>
          </c:val>
          <c:extLst>
            <c:ext xmlns:c16="http://schemas.microsoft.com/office/drawing/2014/chart" uri="{C3380CC4-5D6E-409C-BE32-E72D297353CC}">
              <c16:uniqueId val="{00000005-7544-4FB9-A291-6F84F606AA2A}"/>
            </c:ext>
          </c:extLst>
        </c:ser>
        <c:ser>
          <c:idx val="2"/>
          <c:order val="6"/>
          <c:tx>
            <c:strRef>
              <c:f>Genus.d.norm2!$A$46</c:f>
              <c:strCache>
                <c:ptCount val="1"/>
                <c:pt idx="0">
                  <c:v>Enterobacteriaceae</c:v>
                </c:pt>
              </c:strCache>
            </c:strRef>
          </c:tx>
          <c:spPr>
            <a:solidFill>
              <a:srgbClr val="7030A0"/>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Genus.d.norm2!$B$46:$AD$46</c:f>
              <c:numCache>
                <c:formatCode>0.0</c:formatCode>
                <c:ptCount val="20"/>
                <c:pt idx="0">
                  <c:v>2.9118996556644499</c:v>
                </c:pt>
                <c:pt idx="1">
                  <c:v>5.48785811392295E-3</c:v>
                </c:pt>
                <c:pt idx="2">
                  <c:v>7.0026540058682196E-3</c:v>
                </c:pt>
                <c:pt idx="3">
                  <c:v>0.17672528055138301</c:v>
                </c:pt>
                <c:pt idx="4">
                  <c:v>2.3662268442519899E-2</c:v>
                </c:pt>
                <c:pt idx="5">
                  <c:v>0.14533563448087899</c:v>
                </c:pt>
                <c:pt idx="6">
                  <c:v>7.8493172603467595E-3</c:v>
                </c:pt>
                <c:pt idx="7">
                  <c:v>1.3788761366476301</c:v>
                </c:pt>
                <c:pt idx="8">
                  <c:v>1.84162150776478</c:v>
                </c:pt>
                <c:pt idx="9">
                  <c:v>0.69081706573127899</c:v>
                </c:pt>
                <c:pt idx="10">
                  <c:v>2.9456237849301899E-3</c:v>
                </c:pt>
                <c:pt idx="11">
                  <c:v>0.37724428889901002</c:v>
                </c:pt>
                <c:pt idx="12">
                  <c:v>6.4856100526955798E-3</c:v>
                </c:pt>
                <c:pt idx="13">
                  <c:v>15.072035463612901</c:v>
                </c:pt>
                <c:pt idx="14">
                  <c:v>1.60610201960029E-3</c:v>
                </c:pt>
                <c:pt idx="15">
                  <c:v>5.7908406273796701E-3</c:v>
                </c:pt>
                <c:pt idx="16">
                  <c:v>0.227969993819645</c:v>
                </c:pt>
                <c:pt idx="17">
                  <c:v>96.754490949054599</c:v>
                </c:pt>
                <c:pt idx="18">
                  <c:v>1.1783497865877599E-2</c:v>
                </c:pt>
                <c:pt idx="19">
                  <c:v>78.086134052737904</c:v>
                </c:pt>
              </c:numCache>
            </c:numRef>
          </c:val>
          <c:extLst>
            <c:ext xmlns:c16="http://schemas.microsoft.com/office/drawing/2014/chart" uri="{C3380CC4-5D6E-409C-BE32-E72D297353CC}">
              <c16:uniqueId val="{00000006-7544-4FB9-A291-6F84F606AA2A}"/>
            </c:ext>
          </c:extLst>
        </c:ser>
        <c:ser>
          <c:idx val="1"/>
          <c:order val="7"/>
          <c:tx>
            <c:strRef>
              <c:f>Genus.d.norm2!$A$10</c:f>
              <c:strCache>
                <c:ptCount val="1"/>
                <c:pt idx="0">
                  <c:v>Aerococcus</c:v>
                </c:pt>
              </c:strCache>
            </c:strRef>
          </c:tx>
          <c:spPr>
            <a:solidFill>
              <a:schemeClr val="accent2"/>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Genus.d.norm2!$B$10:$AD$10</c:f>
              <c:numCache>
                <c:formatCode>0.0</c:formatCode>
                <c:ptCount val="20"/>
                <c:pt idx="0">
                  <c:v>8.22902159146253</c:v>
                </c:pt>
                <c:pt idx="1">
                  <c:v>36.184940818439202</c:v>
                </c:pt>
                <c:pt idx="2">
                  <c:v>1.05354929518287</c:v>
                </c:pt>
                <c:pt idx="3">
                  <c:v>3.9674825483785501</c:v>
                </c:pt>
                <c:pt idx="4">
                  <c:v>2.3189023073669501</c:v>
                </c:pt>
                <c:pt idx="5">
                  <c:v>0.70669452266327504</c:v>
                </c:pt>
                <c:pt idx="6">
                  <c:v>13.489051711905899</c:v>
                </c:pt>
                <c:pt idx="7">
                  <c:v>0.118470884518523</c:v>
                </c:pt>
                <c:pt idx="8">
                  <c:v>3.01974225915784</c:v>
                </c:pt>
                <c:pt idx="9">
                  <c:v>9.8658876010370609</c:v>
                </c:pt>
                <c:pt idx="10">
                  <c:v>0.87705948196296402</c:v>
                </c:pt>
                <c:pt idx="11">
                  <c:v>6.06647170218376</c:v>
                </c:pt>
                <c:pt idx="12">
                  <c:v>2.3915687069315E-2</c:v>
                </c:pt>
                <c:pt idx="13">
                  <c:v>2.5858884373845599</c:v>
                </c:pt>
                <c:pt idx="14">
                  <c:v>1.7375103666584901E-2</c:v>
                </c:pt>
                <c:pt idx="15">
                  <c:v>0.52117565646417097</c:v>
                </c:pt>
                <c:pt idx="16">
                  <c:v>2.08836797909782</c:v>
                </c:pt>
                <c:pt idx="17">
                  <c:v>8.6309078564277206E-3</c:v>
                </c:pt>
                <c:pt idx="18">
                  <c:v>2.3098929010971698</c:v>
                </c:pt>
                <c:pt idx="19">
                  <c:v>0.128945349503128</c:v>
                </c:pt>
              </c:numCache>
            </c:numRef>
          </c:val>
          <c:extLst>
            <c:ext xmlns:c16="http://schemas.microsoft.com/office/drawing/2014/chart" uri="{C3380CC4-5D6E-409C-BE32-E72D297353CC}">
              <c16:uniqueId val="{00000007-7544-4FB9-A291-6F84F606AA2A}"/>
            </c:ext>
          </c:extLst>
        </c:ser>
        <c:ser>
          <c:idx val="0"/>
          <c:order val="8"/>
          <c:tx>
            <c:strRef>
              <c:f>Genus.d.norm2!$A$8</c:f>
              <c:strCache>
                <c:ptCount val="1"/>
                <c:pt idx="0">
                  <c:v>Acinetobacter</c:v>
                </c:pt>
              </c:strCache>
            </c:strRef>
          </c:tx>
          <c:spPr>
            <a:solidFill>
              <a:schemeClr val="accent1"/>
            </a:solidFill>
            <a:ln>
              <a:noFill/>
            </a:ln>
            <a:effectLst/>
          </c:spPr>
          <c:invertIfNegative val="0"/>
          <c:cat>
            <c:multiLvlStrRef>
              <c:f>Genus.d.norm2!$B$2:$U$3</c:f>
              <c:multiLvlStrCache>
                <c:ptCount val="20"/>
                <c:lvl>
                  <c:pt idx="0">
                    <c:v>schl.</c:v>
                  </c:pt>
                  <c:pt idx="1">
                    <c:v>gut</c:v>
                  </c:pt>
                  <c:pt idx="2">
                    <c:v>schl.</c:v>
                  </c:pt>
                  <c:pt idx="3">
                    <c:v>gut</c:v>
                  </c:pt>
                  <c:pt idx="4">
                    <c:v>schl.</c:v>
                  </c:pt>
                  <c:pt idx="5">
                    <c:v>gut</c:v>
                  </c:pt>
                  <c:pt idx="6">
                    <c:v>schl.</c:v>
                  </c:pt>
                  <c:pt idx="7">
                    <c:v>gut</c:v>
                  </c:pt>
                  <c:pt idx="8">
                    <c:v>schl.</c:v>
                  </c:pt>
                  <c:pt idx="9">
                    <c:v>gut</c:v>
                  </c:pt>
                  <c:pt idx="10">
                    <c:v>schl.</c:v>
                  </c:pt>
                  <c:pt idx="11">
                    <c:v>gut</c:v>
                  </c:pt>
                  <c:pt idx="12">
                    <c:v>schl.</c:v>
                  </c:pt>
                  <c:pt idx="13">
                    <c:v>gut</c:v>
                  </c:pt>
                  <c:pt idx="14">
                    <c:v>schl.</c:v>
                  </c:pt>
                  <c:pt idx="15">
                    <c:v>gut</c:v>
                  </c:pt>
                  <c:pt idx="16">
                    <c:v>schl.</c:v>
                  </c:pt>
                  <c:pt idx="17">
                    <c:v>gut</c:v>
                  </c:pt>
                  <c:pt idx="18">
                    <c:v>schl.</c:v>
                  </c:pt>
                  <c:pt idx="19">
                    <c:v>gut</c:v>
                  </c:pt>
                </c:lvl>
                <c:lvl>
                  <c:pt idx="0">
                    <c:v>A</c:v>
                  </c:pt>
                  <c:pt idx="2">
                    <c:v>B</c:v>
                  </c:pt>
                  <c:pt idx="4">
                    <c:v>C</c:v>
                  </c:pt>
                  <c:pt idx="6">
                    <c:v>D</c:v>
                  </c:pt>
                  <c:pt idx="8">
                    <c:v>E</c:v>
                  </c:pt>
                  <c:pt idx="10">
                    <c:v>F</c:v>
                  </c:pt>
                  <c:pt idx="12">
                    <c:v>G</c:v>
                  </c:pt>
                  <c:pt idx="14">
                    <c:v>H</c:v>
                  </c:pt>
                  <c:pt idx="16">
                    <c:v>I</c:v>
                  </c:pt>
                  <c:pt idx="18">
                    <c:v>J</c:v>
                  </c:pt>
                </c:lvl>
              </c:multiLvlStrCache>
            </c:multiLvlStrRef>
          </c:cat>
          <c:val>
            <c:numRef>
              <c:f>Genus.d.norm2!$B$8:$AD$8</c:f>
              <c:numCache>
                <c:formatCode>0.0</c:formatCode>
                <c:ptCount val="20"/>
                <c:pt idx="0">
                  <c:v>6.4082298760221104E-2</c:v>
                </c:pt>
                <c:pt idx="1">
                  <c:v>0.74011250109133597</c:v>
                </c:pt>
                <c:pt idx="2">
                  <c:v>5.5320966646359E-2</c:v>
                </c:pt>
                <c:pt idx="3">
                  <c:v>0.53901210568171798</c:v>
                </c:pt>
                <c:pt idx="4">
                  <c:v>5.2352768929075297E-2</c:v>
                </c:pt>
                <c:pt idx="5">
                  <c:v>0.116268507584703</c:v>
                </c:pt>
                <c:pt idx="6">
                  <c:v>7.9649437415280202</c:v>
                </c:pt>
                <c:pt idx="7">
                  <c:v>5.7433146855835601E-2</c:v>
                </c:pt>
                <c:pt idx="8">
                  <c:v>1.3006721176493099</c:v>
                </c:pt>
                <c:pt idx="9">
                  <c:v>1.34136228458136</c:v>
                </c:pt>
                <c:pt idx="10">
                  <c:v>5.4003102723720097E-3</c:v>
                </c:pt>
                <c:pt idx="11">
                  <c:v>15.3192942924947</c:v>
                </c:pt>
                <c:pt idx="12">
                  <c:v>6.1613295500607998E-2</c:v>
                </c:pt>
                <c:pt idx="13">
                  <c:v>0.14776505356483199</c:v>
                </c:pt>
                <c:pt idx="14">
                  <c:v>1.0220649215638201E-3</c:v>
                </c:pt>
                <c:pt idx="15">
                  <c:v>6.9490087528556099E-3</c:v>
                </c:pt>
                <c:pt idx="16">
                  <c:v>7.3646150600826799E-2</c:v>
                </c:pt>
                <c:pt idx="17">
                  <c:v>2.58927235692832E-2</c:v>
                </c:pt>
                <c:pt idx="18">
                  <c:v>6.5463877032653399E-3</c:v>
                </c:pt>
                <c:pt idx="19">
                  <c:v>1.3686936539438199E-2</c:v>
                </c:pt>
              </c:numCache>
            </c:numRef>
          </c:val>
          <c:extLst>
            <c:ext xmlns:c16="http://schemas.microsoft.com/office/drawing/2014/chart" uri="{C3380CC4-5D6E-409C-BE32-E72D297353CC}">
              <c16:uniqueId val="{00000008-7544-4FB9-A291-6F84F606AA2A}"/>
            </c:ext>
          </c:extLst>
        </c:ser>
        <c:dLbls>
          <c:showLegendKey val="0"/>
          <c:showVal val="0"/>
          <c:showCatName val="0"/>
          <c:showSerName val="0"/>
          <c:showPercent val="0"/>
          <c:showBubbleSize val="0"/>
        </c:dLbls>
        <c:gapWidth val="150"/>
        <c:overlap val="100"/>
        <c:axId val="480956296"/>
        <c:axId val="480958648"/>
      </c:barChart>
      <c:catAx>
        <c:axId val="48095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80958648"/>
        <c:crosses val="autoZero"/>
        <c:auto val="1"/>
        <c:lblAlgn val="ctr"/>
        <c:lblOffset val="100"/>
        <c:noMultiLvlLbl val="0"/>
      </c:catAx>
      <c:valAx>
        <c:axId val="480958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80956296"/>
        <c:crosses val="autoZero"/>
        <c:crossBetween val="between"/>
      </c:valAx>
      <c:spPr>
        <a:noFill/>
        <a:ln>
          <a:noFill/>
        </a:ln>
        <a:effectLst/>
      </c:spPr>
    </c:plotArea>
    <c:legend>
      <c:legendPos val="b"/>
      <c:layout>
        <c:manualLayout>
          <c:xMode val="edge"/>
          <c:yMode val="edge"/>
          <c:x val="0.12861032667267783"/>
          <c:y val="0.81577002203960791"/>
          <c:w val="0.65515750757144997"/>
          <c:h val="0.168407308613779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solidFill>
    <a:ln>
      <a:noFill/>
    </a:ln>
    <a:effectLst/>
  </c:spPr>
  <c:txPr>
    <a:bodyPr/>
    <a:lstStyle/>
    <a:p>
      <a:pPr>
        <a:defRPr sz="1600"/>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75644600732"/>
          <c:y val="3.7991058377042961E-2"/>
          <c:w val="0.74964925005894956"/>
          <c:h val="0.66175891087815064"/>
        </c:manualLayout>
      </c:layout>
      <c:barChart>
        <c:barDir val="col"/>
        <c:grouping val="stacked"/>
        <c:varyColors val="0"/>
        <c:ser>
          <c:idx val="8"/>
          <c:order val="0"/>
          <c:tx>
            <c:strRef>
              <c:f>'Genus.d.norm2 (3)'!$A$112</c:f>
              <c:strCache>
                <c:ptCount val="1"/>
                <c:pt idx="0">
                  <c:v>Streptococcus</c:v>
                </c:pt>
              </c:strCache>
            </c:strRef>
          </c:tx>
          <c:spPr>
            <a:solidFill>
              <a:schemeClr val="accent6"/>
            </a:solidFill>
            <a:ln>
              <a:noFill/>
            </a:ln>
            <a:effectLst/>
          </c:spPr>
          <c:invertIfNegative val="0"/>
          <c:cat>
            <c:strRef>
              <c:f>'Genus.d.norm2 (3)'!$B$1:$W$1</c:f>
              <c:strCache>
                <c:ptCount val="2"/>
                <c:pt idx="0">
                  <c:v>schlecht</c:v>
                </c:pt>
                <c:pt idx="1">
                  <c:v>gut</c:v>
                </c:pt>
              </c:strCache>
            </c:strRef>
          </c:cat>
          <c:val>
            <c:numRef>
              <c:f>'Genus.d.norm2 (3)'!$B$112:$AE$112</c:f>
              <c:numCache>
                <c:formatCode>0.0</c:formatCode>
                <c:ptCount val="2"/>
                <c:pt idx="0">
                  <c:v>39.767441378543673</c:v>
                </c:pt>
                <c:pt idx="1">
                  <c:v>19.943981746097634</c:v>
                </c:pt>
              </c:numCache>
            </c:numRef>
          </c:val>
          <c:extLst>
            <c:ext xmlns:c16="http://schemas.microsoft.com/office/drawing/2014/chart" uri="{C3380CC4-5D6E-409C-BE32-E72D297353CC}">
              <c16:uniqueId val="{00000000-EFDA-46BF-9DA7-46DC922FBD53}"/>
            </c:ext>
          </c:extLst>
        </c:ser>
        <c:ser>
          <c:idx val="4"/>
          <c:order val="1"/>
          <c:tx>
            <c:strRef>
              <c:f>'Genus.d.norm2 (3)'!$A$65</c:f>
              <c:strCache>
                <c:ptCount val="1"/>
                <c:pt idx="0">
                  <c:v>Lactococcus</c:v>
                </c:pt>
              </c:strCache>
            </c:strRef>
          </c:tx>
          <c:spPr>
            <a:solidFill>
              <a:srgbClr val="81B2DF"/>
            </a:solidFill>
            <a:ln>
              <a:noFill/>
            </a:ln>
            <a:effectLst/>
          </c:spPr>
          <c:invertIfNegative val="0"/>
          <c:cat>
            <c:strRef>
              <c:f>'Genus.d.norm2 (3)'!$B$1:$W$1</c:f>
              <c:strCache>
                <c:ptCount val="2"/>
                <c:pt idx="0">
                  <c:v>schlecht</c:v>
                </c:pt>
                <c:pt idx="1">
                  <c:v>gut</c:v>
                </c:pt>
              </c:strCache>
            </c:strRef>
          </c:cat>
          <c:val>
            <c:numRef>
              <c:f>'Genus.d.norm2 (3)'!$B$65:$AE$65</c:f>
              <c:numCache>
                <c:formatCode>0.0</c:formatCode>
                <c:ptCount val="2"/>
                <c:pt idx="0">
                  <c:v>20.781247360082787</c:v>
                </c:pt>
                <c:pt idx="1">
                  <c:v>4.0745077934848144</c:v>
                </c:pt>
              </c:numCache>
            </c:numRef>
          </c:val>
          <c:extLst>
            <c:ext xmlns:c16="http://schemas.microsoft.com/office/drawing/2014/chart" uri="{C3380CC4-5D6E-409C-BE32-E72D297353CC}">
              <c16:uniqueId val="{00000001-EFDA-46BF-9DA7-46DC922FBD53}"/>
            </c:ext>
          </c:extLst>
        </c:ser>
        <c:ser>
          <c:idx val="5"/>
          <c:order val="2"/>
          <c:tx>
            <c:strRef>
              <c:f>'Genus.d.norm2 (3)'!$A$67</c:f>
              <c:strCache>
                <c:ptCount val="1"/>
                <c:pt idx="0">
                  <c:v>Leuconostoc</c:v>
                </c:pt>
              </c:strCache>
            </c:strRef>
          </c:tx>
          <c:spPr>
            <a:solidFill>
              <a:schemeClr val="accent3"/>
            </a:solidFill>
            <a:ln>
              <a:noFill/>
            </a:ln>
            <a:effectLst/>
          </c:spPr>
          <c:invertIfNegative val="0"/>
          <c:cat>
            <c:strRef>
              <c:f>'Genus.d.norm2 (3)'!$B$1:$W$1</c:f>
              <c:strCache>
                <c:ptCount val="2"/>
                <c:pt idx="0">
                  <c:v>schlecht</c:v>
                </c:pt>
                <c:pt idx="1">
                  <c:v>gut</c:v>
                </c:pt>
              </c:strCache>
            </c:strRef>
          </c:cat>
          <c:val>
            <c:numRef>
              <c:f>'Genus.d.norm2 (3)'!$B$67:$AE$67</c:f>
              <c:numCache>
                <c:formatCode>0.0</c:formatCode>
                <c:ptCount val="2"/>
                <c:pt idx="0">
                  <c:v>2.1582110298647646E-2</c:v>
                </c:pt>
                <c:pt idx="1">
                  <c:v>3.148975056947962</c:v>
                </c:pt>
              </c:numCache>
            </c:numRef>
          </c:val>
          <c:extLst>
            <c:ext xmlns:c16="http://schemas.microsoft.com/office/drawing/2014/chart" uri="{C3380CC4-5D6E-409C-BE32-E72D297353CC}">
              <c16:uniqueId val="{00000002-EFDA-46BF-9DA7-46DC922FBD53}"/>
            </c:ext>
          </c:extLst>
        </c:ser>
        <c:ser>
          <c:idx val="7"/>
          <c:order val="3"/>
          <c:tx>
            <c:strRef>
              <c:f>'Genus.d.norm2 (3)'!$A$110</c:f>
              <c:strCache>
                <c:ptCount val="1"/>
                <c:pt idx="0">
                  <c:v>Staphylococcus</c:v>
                </c:pt>
              </c:strCache>
            </c:strRef>
          </c:tx>
          <c:spPr>
            <a:solidFill>
              <a:schemeClr val="accent2">
                <a:lumMod val="75000"/>
              </a:schemeClr>
            </a:solidFill>
            <a:ln>
              <a:noFill/>
            </a:ln>
            <a:effectLst/>
          </c:spPr>
          <c:invertIfNegative val="0"/>
          <c:cat>
            <c:strRef>
              <c:f>'Genus.d.norm2 (3)'!$B$1:$W$1</c:f>
              <c:strCache>
                <c:ptCount val="2"/>
                <c:pt idx="0">
                  <c:v>schlecht</c:v>
                </c:pt>
                <c:pt idx="1">
                  <c:v>gut</c:v>
                </c:pt>
              </c:strCache>
            </c:strRef>
          </c:cat>
          <c:val>
            <c:numRef>
              <c:f>'Genus.d.norm2 (3)'!$B$110:$AE$110</c:f>
              <c:numCache>
                <c:formatCode>0.0</c:formatCode>
                <c:ptCount val="2"/>
                <c:pt idx="0">
                  <c:v>29.016832858996715</c:v>
                </c:pt>
                <c:pt idx="1">
                  <c:v>31.914372138905389</c:v>
                </c:pt>
              </c:numCache>
            </c:numRef>
          </c:val>
          <c:extLst>
            <c:ext xmlns:c16="http://schemas.microsoft.com/office/drawing/2014/chart" uri="{C3380CC4-5D6E-409C-BE32-E72D297353CC}">
              <c16:uniqueId val="{00000003-EFDA-46BF-9DA7-46DC922FBD53}"/>
            </c:ext>
          </c:extLst>
        </c:ser>
        <c:ser>
          <c:idx val="6"/>
          <c:order val="4"/>
          <c:tx>
            <c:strRef>
              <c:f>'Genus.d.norm2 (3)'!$A$92</c:f>
              <c:strCache>
                <c:ptCount val="1"/>
                <c:pt idx="0">
                  <c:v>Pseudomonas</c:v>
                </c:pt>
              </c:strCache>
            </c:strRef>
          </c:tx>
          <c:spPr>
            <a:solidFill>
              <a:schemeClr val="bg2">
                <a:lumMod val="50000"/>
              </a:schemeClr>
            </a:solidFill>
            <a:ln>
              <a:noFill/>
            </a:ln>
            <a:effectLst/>
          </c:spPr>
          <c:invertIfNegative val="0"/>
          <c:cat>
            <c:strRef>
              <c:f>'Genus.d.norm2 (3)'!$B$1:$W$1</c:f>
              <c:strCache>
                <c:ptCount val="2"/>
                <c:pt idx="0">
                  <c:v>schlecht</c:v>
                </c:pt>
                <c:pt idx="1">
                  <c:v>gut</c:v>
                </c:pt>
              </c:strCache>
            </c:strRef>
          </c:cat>
          <c:val>
            <c:numRef>
              <c:f>'Genus.d.norm2 (3)'!$B$92:$AE$92</c:f>
              <c:numCache>
                <c:formatCode>0.0</c:formatCode>
                <c:ptCount val="2"/>
                <c:pt idx="0">
                  <c:v>0.21973494698860802</c:v>
                </c:pt>
                <c:pt idx="1">
                  <c:v>0.15278176929187795</c:v>
                </c:pt>
              </c:numCache>
            </c:numRef>
          </c:val>
          <c:extLst>
            <c:ext xmlns:c16="http://schemas.microsoft.com/office/drawing/2014/chart" uri="{C3380CC4-5D6E-409C-BE32-E72D297353CC}">
              <c16:uniqueId val="{00000004-EFDA-46BF-9DA7-46DC922FBD53}"/>
            </c:ext>
          </c:extLst>
        </c:ser>
        <c:ser>
          <c:idx val="3"/>
          <c:order val="5"/>
          <c:tx>
            <c:strRef>
              <c:f>'Genus.d.norm2 (3)'!$A$45</c:f>
              <c:strCache>
                <c:ptCount val="1"/>
                <c:pt idx="0">
                  <c:v>Enterococcus</c:v>
                </c:pt>
              </c:strCache>
            </c:strRef>
          </c:tx>
          <c:spPr>
            <a:solidFill>
              <a:schemeClr val="accent4"/>
            </a:solidFill>
            <a:ln>
              <a:noFill/>
            </a:ln>
            <a:effectLst/>
          </c:spPr>
          <c:invertIfNegative val="0"/>
          <c:cat>
            <c:strRef>
              <c:f>'Genus.d.norm2 (3)'!$B$1:$W$1</c:f>
              <c:strCache>
                <c:ptCount val="2"/>
                <c:pt idx="0">
                  <c:v>schlecht</c:v>
                </c:pt>
                <c:pt idx="1">
                  <c:v>gut</c:v>
                </c:pt>
              </c:strCache>
            </c:strRef>
          </c:cat>
          <c:val>
            <c:numRef>
              <c:f>'Genus.d.norm2 (3)'!$B$45:$AE$45</c:f>
              <c:numCache>
                <c:formatCode>0.0</c:formatCode>
                <c:ptCount val="2"/>
                <c:pt idx="0">
                  <c:v>3.5968003145848813</c:v>
                </c:pt>
                <c:pt idx="1">
                  <c:v>10.528185490756773</c:v>
                </c:pt>
              </c:numCache>
            </c:numRef>
          </c:val>
          <c:extLst>
            <c:ext xmlns:c16="http://schemas.microsoft.com/office/drawing/2014/chart" uri="{C3380CC4-5D6E-409C-BE32-E72D297353CC}">
              <c16:uniqueId val="{00000005-EFDA-46BF-9DA7-46DC922FBD53}"/>
            </c:ext>
          </c:extLst>
        </c:ser>
        <c:ser>
          <c:idx val="2"/>
          <c:order val="6"/>
          <c:tx>
            <c:strRef>
              <c:f>'Genus.d.norm2 (3)'!$A$44</c:f>
              <c:strCache>
                <c:ptCount val="1"/>
                <c:pt idx="0">
                  <c:v>Enterobacteriaceae</c:v>
                </c:pt>
              </c:strCache>
            </c:strRef>
          </c:tx>
          <c:spPr>
            <a:solidFill>
              <a:srgbClr val="7030A0"/>
            </a:solidFill>
            <a:ln>
              <a:noFill/>
            </a:ln>
            <a:effectLst/>
          </c:spPr>
          <c:invertIfNegative val="0"/>
          <c:cat>
            <c:strRef>
              <c:f>'Genus.d.norm2 (3)'!$B$1:$W$1</c:f>
              <c:strCache>
                <c:ptCount val="2"/>
                <c:pt idx="0">
                  <c:v>schlecht</c:v>
                </c:pt>
                <c:pt idx="1">
                  <c:v>gut</c:v>
                </c:pt>
              </c:strCache>
            </c:strRef>
          </c:cat>
          <c:val>
            <c:numRef>
              <c:f>'Genus.d.norm2 (3)'!$B$44:$AE$44</c:f>
              <c:numCache>
                <c:formatCode>0.0</c:formatCode>
                <c:ptCount val="2"/>
                <c:pt idx="0">
                  <c:v>0.50428262306807137</c:v>
                </c:pt>
                <c:pt idx="1">
                  <c:v>19.269293757045688</c:v>
                </c:pt>
              </c:numCache>
            </c:numRef>
          </c:val>
          <c:extLst>
            <c:ext xmlns:c16="http://schemas.microsoft.com/office/drawing/2014/chart" uri="{C3380CC4-5D6E-409C-BE32-E72D297353CC}">
              <c16:uniqueId val="{00000006-EFDA-46BF-9DA7-46DC922FBD53}"/>
            </c:ext>
          </c:extLst>
        </c:ser>
        <c:ser>
          <c:idx val="1"/>
          <c:order val="7"/>
          <c:tx>
            <c:strRef>
              <c:f>'Genus.d.norm2 (3)'!$A$8</c:f>
              <c:strCache>
                <c:ptCount val="1"/>
                <c:pt idx="0">
                  <c:v>Aerococcus</c:v>
                </c:pt>
              </c:strCache>
            </c:strRef>
          </c:tx>
          <c:spPr>
            <a:solidFill>
              <a:schemeClr val="accent2"/>
            </a:solidFill>
            <a:ln>
              <a:noFill/>
            </a:ln>
            <a:effectLst/>
          </c:spPr>
          <c:invertIfNegative val="0"/>
          <c:cat>
            <c:strRef>
              <c:f>'Genus.d.norm2 (3)'!$B$1:$W$1</c:f>
              <c:strCache>
                <c:ptCount val="2"/>
                <c:pt idx="0">
                  <c:v>schlecht</c:v>
                </c:pt>
                <c:pt idx="1">
                  <c:v>gut</c:v>
                </c:pt>
              </c:strCache>
            </c:strRef>
          </c:cat>
          <c:val>
            <c:numRef>
              <c:f>'Genus.d.norm2 (3)'!$B$8:$AE$8</c:f>
              <c:numCache>
                <c:formatCode>0.0</c:formatCode>
                <c:ptCount val="2"/>
                <c:pt idx="0">
                  <c:v>3.3426878317969946</c:v>
                </c:pt>
                <c:pt idx="1">
                  <c:v>6.0154588428428664</c:v>
                </c:pt>
              </c:numCache>
            </c:numRef>
          </c:val>
          <c:extLst>
            <c:ext xmlns:c16="http://schemas.microsoft.com/office/drawing/2014/chart" uri="{C3380CC4-5D6E-409C-BE32-E72D297353CC}">
              <c16:uniqueId val="{00000007-EFDA-46BF-9DA7-46DC922FBD53}"/>
            </c:ext>
          </c:extLst>
        </c:ser>
        <c:ser>
          <c:idx val="0"/>
          <c:order val="8"/>
          <c:tx>
            <c:strRef>
              <c:f>'Genus.d.norm2 (3)'!$A$6</c:f>
              <c:strCache>
                <c:ptCount val="1"/>
                <c:pt idx="0">
                  <c:v>Acinetobacter</c:v>
                </c:pt>
              </c:strCache>
            </c:strRef>
          </c:tx>
          <c:spPr>
            <a:solidFill>
              <a:schemeClr val="accent1"/>
            </a:solidFill>
            <a:ln>
              <a:noFill/>
            </a:ln>
            <a:effectLst/>
          </c:spPr>
          <c:invertIfNegative val="0"/>
          <c:cat>
            <c:strRef>
              <c:f>'Genus.d.norm2 (3)'!$B$1:$W$1</c:f>
              <c:strCache>
                <c:ptCount val="2"/>
                <c:pt idx="0">
                  <c:v>schlecht</c:v>
                </c:pt>
                <c:pt idx="1">
                  <c:v>gut</c:v>
                </c:pt>
              </c:strCache>
            </c:strRef>
          </c:cat>
          <c:val>
            <c:numRef>
              <c:f>'Genus.d.norm2 (3)'!$B$6:$AE$6</c:f>
              <c:numCache>
                <c:formatCode>0.0</c:formatCode>
                <c:ptCount val="2"/>
                <c:pt idx="0">
                  <c:v>0.958560010251162</c:v>
                </c:pt>
                <c:pt idx="1">
                  <c:v>1.830777656071606</c:v>
                </c:pt>
              </c:numCache>
            </c:numRef>
          </c:val>
          <c:extLst>
            <c:ext xmlns:c16="http://schemas.microsoft.com/office/drawing/2014/chart" uri="{C3380CC4-5D6E-409C-BE32-E72D297353CC}">
              <c16:uniqueId val="{00000008-EFDA-46BF-9DA7-46DC922FBD53}"/>
            </c:ext>
          </c:extLst>
        </c:ser>
        <c:dLbls>
          <c:showLegendKey val="0"/>
          <c:showVal val="0"/>
          <c:showCatName val="0"/>
          <c:showSerName val="0"/>
          <c:showPercent val="0"/>
          <c:showBubbleSize val="0"/>
        </c:dLbls>
        <c:gapWidth val="150"/>
        <c:overlap val="100"/>
        <c:axId val="482916128"/>
        <c:axId val="482915736"/>
      </c:barChart>
      <c:catAx>
        <c:axId val="48291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82915736"/>
        <c:crosses val="autoZero"/>
        <c:auto val="1"/>
        <c:lblAlgn val="ctr"/>
        <c:lblOffset val="100"/>
        <c:noMultiLvlLbl val="0"/>
      </c:catAx>
      <c:valAx>
        <c:axId val="4829157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CH" sz="1800" dirty="0"/>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8291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solidFill>
    <a:ln>
      <a:noFill/>
    </a:ln>
    <a:effectLst/>
  </c:spPr>
  <c:txPr>
    <a:bodyPr/>
    <a:lstStyle/>
    <a:p>
      <a:pPr>
        <a:defRPr sz="1600"/>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0.75981</cdr:x>
      <cdr:y>0.5239</cdr:y>
    </cdr:from>
    <cdr:to>
      <cdr:x>0.79245</cdr:x>
      <cdr:y>0.6992</cdr:y>
    </cdr:to>
    <cdr:sp macro="" textlink="">
      <cdr:nvSpPr>
        <cdr:cNvPr id="2" name="Accolade fermante 1"/>
        <cdr:cNvSpPr/>
      </cdr:nvSpPr>
      <cdr:spPr bwMode="auto">
        <a:xfrm xmlns:a="http://schemas.openxmlformats.org/drawingml/2006/main">
          <a:off x="5929036" y="2585884"/>
          <a:ext cx="254684" cy="865237"/>
        </a:xfrm>
        <a:prstGeom xmlns:a="http://schemas.openxmlformats.org/drawingml/2006/main" prst="rightBrac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de-CH"/>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xmlns:a="http://schemas.openxmlformats.org/drawingml/2006/main">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cdr:txBody>
    </cdr:sp>
  </cdr:relSizeAnchor>
  <cdr:relSizeAnchor xmlns:cdr="http://schemas.openxmlformats.org/drawingml/2006/chartDrawing">
    <cdr:from>
      <cdr:x>0.80104</cdr:x>
      <cdr:y>0.53811</cdr:y>
    </cdr:from>
    <cdr:to>
      <cdr:x>0.97077</cdr:x>
      <cdr:y>0.68153</cdr:y>
    </cdr:to>
    <cdr:sp macro="" textlink="">
      <cdr:nvSpPr>
        <cdr:cNvPr id="4" name="ZoneTexte 5"/>
        <cdr:cNvSpPr txBox="1"/>
      </cdr:nvSpPr>
      <cdr:spPr>
        <a:xfrm xmlns:a="http://schemas.openxmlformats.org/drawingml/2006/main">
          <a:off x="6250774" y="2656022"/>
          <a:ext cx="1324402"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de-CH"/>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xmlns:a="http://schemas.openxmlformats.org/drawingml/2006/main">
          <a:r>
            <a:rPr lang="fr-FR" sz="2000" dirty="0"/>
            <a:t>Bactéries </a:t>
          </a:r>
          <a:br>
            <a:rPr lang="fr-FR" sz="2000" dirty="0"/>
          </a:br>
          <a:r>
            <a:rPr lang="fr-FR" sz="2000" dirty="0"/>
            <a:t>lactiques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048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048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D3ECDC1-EDF1-4AFC-A2D1-F3CDC2C7E573}" type="slidenum">
              <a:rPr lang="en-GB"/>
              <a:pPr/>
              <a:t>‹N°›</a:t>
            </a:fld>
            <a:endParaRPr lang="en-GB"/>
          </a:p>
        </p:txBody>
      </p:sp>
    </p:spTree>
    <p:extLst>
      <p:ext uri="{BB962C8B-B14F-4D97-AF65-F5344CB8AC3E}">
        <p14:creationId xmlns:p14="http://schemas.microsoft.com/office/powerpoint/2010/main" val="3028918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4CBAC4B-7279-4E25-A284-0BE6F5B9A6DD}" type="slidenum">
              <a:rPr lang="de-CH"/>
              <a:pPr/>
              <a:t>‹N°›</a:t>
            </a:fld>
            <a:endParaRPr lang="de-CH"/>
          </a:p>
        </p:txBody>
      </p:sp>
    </p:spTree>
    <p:extLst>
      <p:ext uri="{BB962C8B-B14F-4D97-AF65-F5344CB8AC3E}">
        <p14:creationId xmlns:p14="http://schemas.microsoft.com/office/powerpoint/2010/main" val="2193324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Salutations</a:t>
            </a:r>
          </a:p>
          <a:p>
            <a:pPr marL="171450" indent="-171450">
              <a:buFontTx/>
              <a:buChar char="-"/>
            </a:pPr>
            <a:r>
              <a:rPr lang="fr-FR" dirty="0"/>
              <a:t>Présentation</a:t>
            </a:r>
          </a:p>
          <a:p>
            <a:pPr marL="171450" indent="-171450">
              <a:buFontTx/>
              <a:buChar char="-"/>
            </a:pPr>
            <a:r>
              <a:rPr lang="fr-FR" dirty="0"/>
              <a:t>Encourager les questions</a:t>
            </a:r>
          </a:p>
          <a:p>
            <a:pPr marL="171450" indent="-171450">
              <a:buFontTx/>
              <a:buChar char="-"/>
            </a:pPr>
            <a:r>
              <a:rPr lang="fr-FR" dirty="0"/>
              <a:t>Donner le programme</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D4CBAC4B-7279-4E25-A284-0BE6F5B9A6DD}" type="slidenum">
              <a:rPr lang="de-CH" smtClean="0"/>
              <a:pPr/>
              <a:t>1</a:t>
            </a:fld>
            <a:endParaRPr lang="de-CH"/>
          </a:p>
        </p:txBody>
      </p:sp>
    </p:spTree>
    <p:extLst>
      <p:ext uri="{BB962C8B-B14F-4D97-AF65-F5344CB8AC3E}">
        <p14:creationId xmlns:p14="http://schemas.microsoft.com/office/powerpoint/2010/main" val="192239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Arial" charset="0"/>
                <a:ea typeface="+mn-ea"/>
                <a:cs typeface="+mn-cs"/>
              </a:rPr>
              <a:t>Lors de la fermentation du lactose par les bactéries, de l'hydrogène est dégagé et transmis à d'autres substances. Pendant l'épreuve de la réductase, un capteur d'hydrogène ajouté artificiellement, le bleu de méthylène, entre en concurrence avec les capteurs d'hydrogène naturellement présents dans le lait. Par le dépôt d'hydrogène sur le bleu de méthylène, celui-ci est réduit en leuco-bleu de méthylène incolore. La rapidité de la décoloration représente une mesure pour l'activité de certaines bactéries dans le lait cru à une température de 38° C.</a:t>
            </a:r>
            <a:endParaRPr lang="fr-CH" sz="1200" kern="1200" dirty="0">
              <a:solidFill>
                <a:schemeClr val="tx1"/>
              </a:solidFill>
              <a:effectLst/>
              <a:latin typeface="Arial" charset="0"/>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D4CBAC4B-7279-4E25-A284-0BE6F5B9A6DD}" type="slidenum">
              <a:rPr lang="de-CH" smtClean="0"/>
              <a:pPr/>
              <a:t>24</a:t>
            </a:fld>
            <a:endParaRPr lang="de-CH"/>
          </a:p>
        </p:txBody>
      </p:sp>
    </p:spTree>
    <p:extLst>
      <p:ext uri="{BB962C8B-B14F-4D97-AF65-F5344CB8AC3E}">
        <p14:creationId xmlns:p14="http://schemas.microsoft.com/office/powerpoint/2010/main" val="8466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Arial" charset="0"/>
                <a:ea typeface="+mn-ea"/>
                <a:cs typeface="+mn-cs"/>
              </a:rPr>
              <a:t>Lactose</a:t>
            </a:r>
            <a:r>
              <a:rPr lang="fr-FR" sz="1200" kern="1200" baseline="0" dirty="0">
                <a:solidFill>
                  <a:schemeClr val="tx1"/>
                </a:solidFill>
                <a:effectLst/>
                <a:latin typeface="Arial" charset="0"/>
                <a:ea typeface="+mn-ea"/>
                <a:cs typeface="+mn-cs"/>
              </a:rPr>
              <a:t> est fermenté en acide lactique C3H603</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FR"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Arial" charset="0"/>
                <a:ea typeface="+mn-ea"/>
                <a:cs typeface="+mn-cs"/>
              </a:rPr>
              <a:t>Lors de la fermentation du lactose par les bactéries, de l'hydrogène est dégagé et transmis à d'autres substances. Pendant l'épreuve de la réductase, un capteur d'hydrogène ajouté artificiellement, le bleu de méthylène, entre en concurrence avec les capteurs d'hydrogène naturellement présents dans le lait. Par le dépôt d'hydrogène sur le bleu de méthylène, celui-ci est réduit en leuco-bleu de méthylène incolore. La rapidité de la décoloration représente une mesure pour l'activité de certaines bactéries dans le lait cru à une température de 38° C.</a:t>
            </a:r>
            <a:endParaRPr lang="fr-CH" sz="1200" kern="1200" dirty="0">
              <a:solidFill>
                <a:schemeClr val="tx1"/>
              </a:solidFill>
              <a:effectLst/>
              <a:latin typeface="Arial" charset="0"/>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D4CBAC4B-7279-4E25-A284-0BE6F5B9A6DD}" type="slidenum">
              <a:rPr lang="de-CH" smtClean="0"/>
              <a:pPr/>
              <a:t>8</a:t>
            </a:fld>
            <a:endParaRPr lang="de-CH"/>
          </a:p>
        </p:txBody>
      </p:sp>
    </p:spTree>
    <p:extLst>
      <p:ext uri="{BB962C8B-B14F-4D97-AF65-F5344CB8AC3E}">
        <p14:creationId xmlns:p14="http://schemas.microsoft.com/office/powerpoint/2010/main" val="276455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AD332-9F58-42DF-B298-480A771C59D7}" type="slidenum">
              <a:rPr lang="de-CH"/>
              <a:pPr/>
              <a:t>9</a:t>
            </a:fld>
            <a:endParaRPr lang="de-CH"/>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fr-CH" dirty="0"/>
              <a:t>Indépendant de la quantité de germes. </a:t>
            </a:r>
            <a:r>
              <a:rPr lang="fr-FR" dirty="0"/>
              <a:t>lait contenant 50’000 germes par ml peut dans certaines conditions, avec une composition spécifique de la flore microbienne, avoir une durée de réductase identique à un lait contenant 250'000 germes par ml</a:t>
            </a:r>
            <a:r>
              <a:rPr lang="de-CH" dirty="0"/>
              <a:t> </a:t>
            </a:r>
          </a:p>
          <a:p>
            <a:r>
              <a:rPr lang="de-CH" dirty="0" err="1"/>
              <a:t>L‘analyse</a:t>
            </a:r>
            <a:r>
              <a:rPr lang="de-CH" dirty="0"/>
              <a:t> </a:t>
            </a:r>
            <a:r>
              <a:rPr lang="de-CH" dirty="0" err="1"/>
              <a:t>est</a:t>
            </a:r>
            <a:r>
              <a:rPr lang="de-CH" dirty="0"/>
              <a:t> </a:t>
            </a:r>
            <a:r>
              <a:rPr lang="de-CH" dirty="0" err="1"/>
              <a:t>comme</a:t>
            </a:r>
            <a:r>
              <a:rPr lang="de-CH" dirty="0"/>
              <a:t> </a:t>
            </a:r>
            <a:r>
              <a:rPr lang="de-CH" dirty="0" err="1"/>
              <a:t>toutes</a:t>
            </a:r>
            <a:r>
              <a:rPr lang="de-CH" dirty="0"/>
              <a:t> les </a:t>
            </a:r>
            <a:r>
              <a:rPr lang="de-CH" dirty="0" err="1"/>
              <a:t>analyses</a:t>
            </a:r>
            <a:r>
              <a:rPr lang="de-CH" dirty="0"/>
              <a:t>. Elle </a:t>
            </a:r>
            <a:r>
              <a:rPr lang="de-CH" dirty="0" err="1"/>
              <a:t>est</a:t>
            </a:r>
            <a:r>
              <a:rPr lang="de-CH" dirty="0"/>
              <a:t> </a:t>
            </a:r>
            <a:r>
              <a:rPr lang="de-CH" dirty="0" err="1"/>
              <a:t>efficace</a:t>
            </a:r>
            <a:r>
              <a:rPr lang="de-CH" dirty="0"/>
              <a:t> </a:t>
            </a:r>
            <a:r>
              <a:rPr lang="de-CH" dirty="0" err="1"/>
              <a:t>que</a:t>
            </a:r>
            <a:r>
              <a:rPr lang="de-CH" dirty="0"/>
              <a:t> </a:t>
            </a:r>
            <a:r>
              <a:rPr lang="de-CH" dirty="0" err="1"/>
              <a:t>quand</a:t>
            </a:r>
            <a:r>
              <a:rPr lang="de-CH" dirty="0"/>
              <a:t> on </a:t>
            </a:r>
            <a:r>
              <a:rPr lang="de-CH" dirty="0" err="1"/>
              <a:t>l‘a</a:t>
            </a:r>
            <a:r>
              <a:rPr lang="de-CH" dirty="0"/>
              <a:t> </a:t>
            </a:r>
            <a:r>
              <a:rPr lang="de-CH" dirty="0" err="1"/>
              <a:t>fait</a:t>
            </a:r>
            <a:r>
              <a:rPr lang="de-CH" dirty="0"/>
              <a:t> </a:t>
            </a:r>
            <a:r>
              <a:rPr lang="de-CH" dirty="0" err="1"/>
              <a:t>souvent</a:t>
            </a:r>
            <a:r>
              <a:rPr lang="de-CH" dirty="0"/>
              <a:t>. (ein </a:t>
            </a:r>
            <a:r>
              <a:rPr lang="de-CH" dirty="0" err="1"/>
              <a:t>resultat</a:t>
            </a:r>
            <a:r>
              <a:rPr lang="de-CH" dirty="0"/>
              <a:t> ist kein </a:t>
            </a:r>
            <a:r>
              <a:rPr lang="de-CH" dirty="0" err="1"/>
              <a:t>resultat</a:t>
            </a:r>
            <a:r>
              <a:rPr lang="de-CH" dirty="0"/>
              <a:t>). Il </a:t>
            </a:r>
            <a:r>
              <a:rPr lang="de-CH" dirty="0" err="1"/>
              <a:t>est</a:t>
            </a:r>
            <a:r>
              <a:rPr lang="de-CH" dirty="0"/>
              <a:t> des </a:t>
            </a:r>
            <a:r>
              <a:rPr lang="de-CH" dirty="0" err="1"/>
              <a:t>fois</a:t>
            </a:r>
            <a:r>
              <a:rPr lang="de-CH" dirty="0"/>
              <a:t> </a:t>
            </a:r>
            <a:r>
              <a:rPr lang="de-CH" dirty="0" err="1"/>
              <a:t>dur</a:t>
            </a:r>
            <a:r>
              <a:rPr lang="de-CH" dirty="0"/>
              <a:t> de </a:t>
            </a:r>
            <a:r>
              <a:rPr lang="de-CH" dirty="0" err="1"/>
              <a:t>juger</a:t>
            </a:r>
            <a:r>
              <a:rPr lang="de-CH" dirty="0"/>
              <a:t> </a:t>
            </a:r>
            <a:r>
              <a:rPr lang="de-CH" dirty="0" err="1"/>
              <a:t>un</a:t>
            </a:r>
            <a:r>
              <a:rPr lang="de-CH" dirty="0"/>
              <a:t> </a:t>
            </a:r>
            <a:r>
              <a:rPr lang="de-CH" dirty="0" err="1"/>
              <a:t>lait</a:t>
            </a:r>
            <a:r>
              <a:rPr lang="de-CH" dirty="0"/>
              <a:t> </a:t>
            </a:r>
            <a:r>
              <a:rPr lang="de-CH" dirty="0" err="1"/>
              <a:t>qui</a:t>
            </a:r>
            <a:r>
              <a:rPr lang="de-CH" dirty="0"/>
              <a:t> 13</a:t>
            </a:r>
            <a:r>
              <a:rPr lang="de-CH"/>
              <a:t>‘ courte </a:t>
            </a:r>
            <a:r>
              <a:rPr lang="de-CH" dirty="0"/>
              <a:t>et </a:t>
            </a:r>
            <a:r>
              <a:rPr lang="de-CH" dirty="0" err="1"/>
              <a:t>un</a:t>
            </a:r>
            <a:r>
              <a:rPr lang="de-CH" dirty="0"/>
              <a:t> de 16</a:t>
            </a:r>
            <a:r>
              <a:rPr lang="de-CH"/>
              <a:t>‘ bon… </a:t>
            </a:r>
            <a:r>
              <a:rPr lang="de-CH" dirty="0" err="1"/>
              <a:t>sachant</a:t>
            </a:r>
            <a:r>
              <a:rPr lang="de-CH" dirty="0"/>
              <a:t> </a:t>
            </a:r>
            <a:r>
              <a:rPr lang="de-CH" dirty="0" err="1"/>
              <a:t>que</a:t>
            </a:r>
            <a:r>
              <a:rPr lang="de-CH" dirty="0"/>
              <a:t> les </a:t>
            </a:r>
            <a:r>
              <a:rPr lang="de-CH" dirty="0" err="1"/>
              <a:t>germes</a:t>
            </a:r>
            <a:r>
              <a:rPr lang="de-CH" dirty="0"/>
              <a:t> </a:t>
            </a:r>
            <a:r>
              <a:rPr lang="de-CH" dirty="0" err="1"/>
              <a:t>peuvent</a:t>
            </a:r>
            <a:r>
              <a:rPr lang="de-CH" dirty="0"/>
              <a:t> </a:t>
            </a:r>
            <a:r>
              <a:rPr lang="de-CH" dirty="0" err="1"/>
              <a:t>être</a:t>
            </a:r>
            <a:r>
              <a:rPr lang="de-CH" dirty="0"/>
              <a:t> </a:t>
            </a:r>
            <a:r>
              <a:rPr lang="de-CH" dirty="0" err="1"/>
              <a:t>différent</a:t>
            </a:r>
            <a:r>
              <a:rPr lang="de-CH" dirty="0"/>
              <a:t> et </a:t>
            </a:r>
            <a:r>
              <a:rPr lang="de-CH" dirty="0" err="1"/>
              <a:t>pas</a:t>
            </a:r>
            <a:r>
              <a:rPr lang="de-CH" dirty="0"/>
              <a:t> </a:t>
            </a:r>
            <a:r>
              <a:rPr lang="de-CH" dirty="0" err="1"/>
              <a:t>forcément</a:t>
            </a:r>
            <a:r>
              <a:rPr lang="de-CH" dirty="0"/>
              <a:t> </a:t>
            </a:r>
            <a:r>
              <a:rPr lang="de-CH" err="1"/>
              <a:t>moins</a:t>
            </a:r>
            <a:r>
              <a:rPr lang="de-CH"/>
              <a:t> bon.</a:t>
            </a:r>
            <a:endParaRPr lang="fr-CH" dirty="0"/>
          </a:p>
        </p:txBody>
      </p:sp>
    </p:spTree>
    <p:extLst>
      <p:ext uri="{BB962C8B-B14F-4D97-AF65-F5344CB8AC3E}">
        <p14:creationId xmlns:p14="http://schemas.microsoft.com/office/powerpoint/2010/main" val="293974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200" b="1" kern="1200" dirty="0">
                <a:solidFill>
                  <a:schemeClr val="tx1"/>
                </a:solidFill>
                <a:effectLst/>
                <a:latin typeface="Arial" charset="0"/>
                <a:ea typeface="+mn-ea"/>
                <a:cs typeface="+mn-cs"/>
              </a:rPr>
              <a:t>Producteurs de lait de </a:t>
            </a:r>
            <a:r>
              <a:rPr lang="fr-CH" sz="1200" b="1" kern="1200" dirty="0" err="1">
                <a:solidFill>
                  <a:schemeClr val="tx1"/>
                </a:solidFill>
                <a:effectLst/>
                <a:latin typeface="Arial" charset="0"/>
                <a:ea typeface="+mn-ea"/>
                <a:cs typeface="+mn-cs"/>
              </a:rPr>
              <a:t>Ropraz</a:t>
            </a:r>
            <a:endParaRPr lang="fr-CH" sz="1200" kern="1200" dirty="0">
              <a:solidFill>
                <a:schemeClr val="tx1"/>
              </a:solidFill>
              <a:effectLst/>
              <a:latin typeface="Arial" charset="0"/>
              <a:ea typeface="+mn-ea"/>
              <a:cs typeface="+mn-cs"/>
            </a:endParaRPr>
          </a:p>
          <a:p>
            <a:r>
              <a:rPr lang="fr-CH" sz="1200" kern="1200" dirty="0">
                <a:solidFill>
                  <a:schemeClr val="tx1"/>
                </a:solidFill>
                <a:effectLst/>
                <a:latin typeface="Arial" charset="0"/>
                <a:ea typeface="+mn-ea"/>
                <a:cs typeface="+mn-cs"/>
              </a:rPr>
              <a:t> </a:t>
            </a:r>
          </a:p>
          <a:p>
            <a:pPr marL="228600" indent="-228600">
              <a:buAutoNum type="arabicPeriod"/>
            </a:pPr>
            <a:r>
              <a:rPr lang="fr-CH" sz="1200" b="1" kern="1200" dirty="0" err="1">
                <a:solidFill>
                  <a:schemeClr val="tx1"/>
                </a:solidFill>
                <a:effectLst/>
                <a:latin typeface="Arial" charset="0"/>
                <a:ea typeface="+mn-ea"/>
                <a:cs typeface="+mn-cs"/>
              </a:rPr>
              <a:t>Combremont</a:t>
            </a:r>
            <a:r>
              <a:rPr lang="fr-CH" sz="1200" b="1" kern="1200" dirty="0">
                <a:solidFill>
                  <a:schemeClr val="tx1"/>
                </a:solidFill>
                <a:effectLst/>
                <a:latin typeface="Arial" charset="0"/>
                <a:ea typeface="+mn-ea"/>
                <a:cs typeface="+mn-cs"/>
              </a:rPr>
              <a:t>, n°4</a:t>
            </a:r>
          </a:p>
          <a:p>
            <a:pPr marL="0" indent="0">
              <a:buNone/>
            </a:pPr>
            <a:r>
              <a:rPr lang="fr-CH" sz="1200" b="0" kern="1200" dirty="0">
                <a:solidFill>
                  <a:schemeClr val="tx1"/>
                </a:solidFill>
                <a:effectLst/>
                <a:latin typeface="Arial" charset="0"/>
                <a:ea typeface="+mn-ea"/>
                <a:cs typeface="+mn-cs"/>
              </a:rPr>
              <a:t>courte pendant 5 mois alors que toutes les analyses sont en ordre, ils ont arrêté de nettoyer la machine et sa fonctionne</a:t>
            </a:r>
          </a:p>
          <a:p>
            <a:pPr marL="0" indent="0">
              <a:buNone/>
            </a:pPr>
            <a:endParaRPr lang="fr-CH" sz="1200" b="1" kern="1200" dirty="0">
              <a:solidFill>
                <a:schemeClr val="tx1"/>
              </a:solidFill>
              <a:effectLst/>
              <a:latin typeface="Arial" charset="0"/>
              <a:ea typeface="+mn-ea"/>
              <a:cs typeface="+mn-cs"/>
            </a:endParaRPr>
          </a:p>
          <a:p>
            <a:pPr marL="0" indent="0">
              <a:buNone/>
            </a:pPr>
            <a:r>
              <a:rPr lang="fr-CH" sz="1200" b="1" kern="1200" dirty="0">
                <a:solidFill>
                  <a:schemeClr val="tx1"/>
                </a:solidFill>
                <a:effectLst/>
                <a:latin typeface="Arial" charset="0"/>
                <a:ea typeface="+mn-ea"/>
                <a:cs typeface="+mn-cs"/>
              </a:rPr>
              <a:t>11. Roger Rod, n°10 (président)</a:t>
            </a:r>
            <a:endParaRPr lang="fr-CH" sz="1200" kern="1200" dirty="0">
              <a:solidFill>
                <a:schemeClr val="tx1"/>
              </a:solidFill>
              <a:effectLst/>
              <a:latin typeface="Arial" charset="0"/>
              <a:ea typeface="+mn-ea"/>
              <a:cs typeface="+mn-cs"/>
            </a:endParaRPr>
          </a:p>
          <a:p>
            <a:r>
              <a:rPr lang="fr-CH" sz="1200" kern="1200" dirty="0">
                <a:solidFill>
                  <a:schemeClr val="tx1"/>
                </a:solidFill>
                <a:effectLst/>
                <a:latin typeface="Arial" charset="0"/>
                <a:ea typeface="+mn-ea"/>
                <a:cs typeface="+mn-cs"/>
              </a:rPr>
              <a:t>Lors du nettoyage, le circuit se divise en deux. L’un passe par le réchauffeur et fait les griffes. L’autre fait le circuit mais n’est pas réchauffé. L’installation de traite est une combinaison de 2 marques.</a:t>
            </a:r>
          </a:p>
          <a:p>
            <a:r>
              <a:rPr lang="fr-CH" sz="1200" kern="1200" dirty="0">
                <a:solidFill>
                  <a:schemeClr val="tx1"/>
                </a:solidFill>
                <a:effectLst/>
                <a:latin typeface="Arial" charset="0"/>
                <a:ea typeface="+mn-ea"/>
                <a:cs typeface="+mn-cs"/>
              </a:rPr>
              <a:t> </a:t>
            </a:r>
          </a:p>
          <a:p>
            <a:r>
              <a:rPr lang="fr-CH" sz="1200" kern="1200" dirty="0">
                <a:solidFill>
                  <a:schemeClr val="tx1"/>
                </a:solidFill>
                <a:effectLst/>
                <a:latin typeface="Arial" charset="0"/>
                <a:ea typeface="+mn-ea"/>
                <a:cs typeface="+mn-cs"/>
              </a:rPr>
              <a:t> </a:t>
            </a:r>
          </a:p>
          <a:p>
            <a:r>
              <a:rPr lang="fr-CH" sz="1200" b="1" kern="1200" dirty="0">
                <a:solidFill>
                  <a:schemeClr val="tx1"/>
                </a:solidFill>
                <a:effectLst/>
                <a:latin typeface="Arial" charset="0"/>
                <a:ea typeface="+mn-ea"/>
                <a:cs typeface="+mn-cs"/>
              </a:rPr>
              <a:t>9. Daniel </a:t>
            </a:r>
            <a:r>
              <a:rPr lang="fr-CH" sz="1200" b="1" kern="1200" dirty="0" err="1">
                <a:solidFill>
                  <a:schemeClr val="tx1"/>
                </a:solidFill>
                <a:effectLst/>
                <a:latin typeface="Arial" charset="0"/>
                <a:ea typeface="+mn-ea"/>
                <a:cs typeface="+mn-cs"/>
              </a:rPr>
              <a:t>Nydegger</a:t>
            </a:r>
            <a:r>
              <a:rPr lang="fr-CH" sz="1200" b="1" kern="1200" dirty="0">
                <a:solidFill>
                  <a:schemeClr val="tx1"/>
                </a:solidFill>
                <a:effectLst/>
                <a:latin typeface="Arial" charset="0"/>
                <a:ea typeface="+mn-ea"/>
                <a:cs typeface="+mn-cs"/>
              </a:rPr>
              <a:t>, </a:t>
            </a:r>
            <a:r>
              <a:rPr lang="fr-CH" sz="1200" b="1" kern="1200" dirty="0" err="1">
                <a:solidFill>
                  <a:schemeClr val="tx1"/>
                </a:solidFill>
                <a:effectLst/>
                <a:latin typeface="Arial" charset="0"/>
                <a:ea typeface="+mn-ea"/>
                <a:cs typeface="+mn-cs"/>
              </a:rPr>
              <a:t>Ropraz</a:t>
            </a:r>
            <a:r>
              <a:rPr lang="fr-CH" sz="1200" b="1" kern="1200" dirty="0">
                <a:solidFill>
                  <a:schemeClr val="tx1"/>
                </a:solidFill>
                <a:effectLst/>
                <a:latin typeface="Arial" charset="0"/>
                <a:ea typeface="+mn-ea"/>
                <a:cs typeface="+mn-cs"/>
              </a:rPr>
              <a:t> n°4</a:t>
            </a:r>
            <a:endParaRPr lang="fr-CH" sz="1200" kern="1200" dirty="0">
              <a:solidFill>
                <a:schemeClr val="tx1"/>
              </a:solidFill>
              <a:effectLst/>
              <a:latin typeface="Arial" charset="0"/>
              <a:ea typeface="+mn-ea"/>
              <a:cs typeface="+mn-cs"/>
            </a:endParaRPr>
          </a:p>
          <a:p>
            <a:r>
              <a:rPr lang="fr-CH" sz="1200" kern="1200" dirty="0">
                <a:solidFill>
                  <a:schemeClr val="tx1"/>
                </a:solidFill>
                <a:effectLst/>
                <a:latin typeface="Arial" charset="0"/>
                <a:ea typeface="+mn-ea"/>
                <a:cs typeface="+mn-cs"/>
              </a:rPr>
              <a:t>Partie en verre sous les manchons trayeurs qui était </a:t>
            </a:r>
            <a:r>
              <a:rPr lang="fr-CH" sz="1200" kern="1200" dirty="0" err="1">
                <a:solidFill>
                  <a:schemeClr val="tx1"/>
                </a:solidFill>
                <a:effectLst/>
                <a:latin typeface="Arial" charset="0"/>
                <a:ea typeface="+mn-ea"/>
                <a:cs typeface="+mn-cs"/>
              </a:rPr>
              <a:t>sâle</a:t>
            </a:r>
            <a:r>
              <a:rPr lang="fr-CH" sz="1200" kern="1200" dirty="0">
                <a:solidFill>
                  <a:schemeClr val="tx1"/>
                </a:solidFill>
                <a:effectLst/>
                <a:latin typeface="Arial" charset="0"/>
                <a:ea typeface="+mn-ea"/>
                <a:cs typeface="+mn-cs"/>
              </a:rPr>
              <a:t>. Il a changé aussi les manchons mais ce n’était pas nécessaire. Depuis il tient 1h30 à la réductase.</a:t>
            </a:r>
          </a:p>
          <a:p>
            <a:endParaRPr lang="fr-CH" sz="1200" kern="1200" dirty="0">
              <a:solidFill>
                <a:schemeClr val="tx1"/>
              </a:solidFill>
              <a:effectLst/>
              <a:latin typeface="Arial" charset="0"/>
              <a:ea typeface="+mn-ea"/>
              <a:cs typeface="+mn-cs"/>
            </a:endParaRPr>
          </a:p>
          <a:p>
            <a:r>
              <a:rPr lang="fr-CH" sz="1200" b="1" kern="1200" dirty="0">
                <a:solidFill>
                  <a:schemeClr val="tx1"/>
                </a:solidFill>
                <a:effectLst/>
                <a:latin typeface="Arial" charset="0"/>
                <a:ea typeface="+mn-ea"/>
                <a:cs typeface="+mn-cs"/>
              </a:rPr>
              <a:t>13. Essai:</a:t>
            </a:r>
            <a:r>
              <a:rPr lang="fr-CH" sz="1200" b="1" kern="1200" baseline="0" dirty="0">
                <a:solidFill>
                  <a:schemeClr val="tx1"/>
                </a:solidFill>
                <a:effectLst/>
                <a:latin typeface="Arial" charset="0"/>
                <a:ea typeface="+mn-ea"/>
                <a:cs typeface="+mn-cs"/>
              </a:rPr>
              <a:t> </a:t>
            </a:r>
            <a:r>
              <a:rPr lang="fr-CH" sz="1200" b="0" kern="1200" baseline="0" dirty="0">
                <a:solidFill>
                  <a:schemeClr val="tx1"/>
                </a:solidFill>
                <a:effectLst/>
                <a:latin typeface="Arial" charset="0"/>
                <a:ea typeface="+mn-ea"/>
                <a:cs typeface="+mn-cs"/>
              </a:rPr>
              <a:t>après la traite, rincer à l’eau puis passer 10 l de lait d’un autre producteur toujours bon à la réductase (</a:t>
            </a:r>
            <a:r>
              <a:rPr lang="fr-CH" sz="1200" b="0" kern="1200" baseline="0" dirty="0" err="1">
                <a:solidFill>
                  <a:schemeClr val="tx1"/>
                </a:solidFill>
                <a:effectLst/>
                <a:latin typeface="Arial" charset="0"/>
                <a:ea typeface="+mn-ea"/>
                <a:cs typeface="+mn-cs"/>
              </a:rPr>
              <a:t>Freymond</a:t>
            </a:r>
            <a:r>
              <a:rPr lang="fr-CH" sz="1200" b="0" kern="1200" baseline="0" dirty="0">
                <a:solidFill>
                  <a:schemeClr val="tx1"/>
                </a:solidFill>
                <a:effectLst/>
                <a:latin typeface="Arial" charset="0"/>
                <a:ea typeface="+mn-ea"/>
                <a:cs typeface="+mn-cs"/>
              </a:rPr>
              <a:t>) passé dans la conduite après la traite puis rincer… répéter une 2</a:t>
            </a:r>
            <a:r>
              <a:rPr lang="fr-CH" sz="1200" b="0" kern="1200" baseline="30000" dirty="0">
                <a:solidFill>
                  <a:schemeClr val="tx1"/>
                </a:solidFill>
                <a:effectLst/>
                <a:latin typeface="Arial" charset="0"/>
                <a:ea typeface="+mn-ea"/>
                <a:cs typeface="+mn-cs"/>
              </a:rPr>
              <a:t>e</a:t>
            </a:r>
            <a:r>
              <a:rPr lang="fr-CH" sz="1200" b="0" kern="1200" baseline="0" dirty="0">
                <a:solidFill>
                  <a:schemeClr val="tx1"/>
                </a:solidFill>
                <a:effectLst/>
                <a:latin typeface="Arial" charset="0"/>
                <a:ea typeface="+mn-ea"/>
                <a:cs typeface="+mn-cs"/>
              </a:rPr>
              <a:t> fois le jour d’après. Les jours suivants la réductase </a:t>
            </a:r>
            <a:r>
              <a:rPr lang="fr-CH" sz="1200" b="0" kern="1200" baseline="0" dirty="0" err="1">
                <a:solidFill>
                  <a:schemeClr val="tx1"/>
                </a:solidFill>
                <a:effectLst/>
                <a:latin typeface="Arial" charset="0"/>
                <a:ea typeface="+mn-ea"/>
                <a:cs typeface="+mn-cs"/>
              </a:rPr>
              <a:t>pr</a:t>
            </a:r>
            <a:r>
              <a:rPr lang="fr-CH" sz="1200" b="0" kern="1200" baseline="0" dirty="0">
                <a:solidFill>
                  <a:schemeClr val="tx1"/>
                </a:solidFill>
                <a:effectLst/>
                <a:latin typeface="Arial" charset="0"/>
                <a:ea typeface="+mn-ea"/>
                <a:cs typeface="+mn-cs"/>
              </a:rPr>
              <a:t> reste &gt;45 min bleu.</a:t>
            </a:r>
          </a:p>
          <a:p>
            <a:r>
              <a:rPr lang="fr-CH" sz="1200" b="0" kern="1200" baseline="0" dirty="0">
                <a:solidFill>
                  <a:schemeClr val="tx1"/>
                </a:solidFill>
                <a:effectLst/>
                <a:latin typeface="Arial" charset="0"/>
                <a:ea typeface="+mn-ea"/>
                <a:cs typeface="+mn-cs"/>
              </a:rPr>
              <a:t>Indication: ce producteur n’a pas de pot trayeur pour les vaches traitées aux antibiotiques. Il les trait à la fin de la traite!!</a:t>
            </a:r>
          </a:p>
        </p:txBody>
      </p:sp>
      <p:sp>
        <p:nvSpPr>
          <p:cNvPr id="4" name="Espace réservé du numéro de diapositive 3"/>
          <p:cNvSpPr>
            <a:spLocks noGrp="1"/>
          </p:cNvSpPr>
          <p:nvPr>
            <p:ph type="sldNum" sz="quarter" idx="10"/>
          </p:nvPr>
        </p:nvSpPr>
        <p:spPr/>
        <p:txBody>
          <a:bodyPr/>
          <a:lstStyle/>
          <a:p>
            <a:fld id="{D4CBAC4B-7279-4E25-A284-0BE6F5B9A6DD}" type="slidenum">
              <a:rPr lang="de-CH" smtClean="0">
                <a:solidFill>
                  <a:srgbClr val="000000"/>
                </a:solidFill>
              </a:rPr>
              <a:pPr/>
              <a:t>12</a:t>
            </a:fld>
            <a:endParaRPr lang="de-CH">
              <a:solidFill>
                <a:srgbClr val="000000"/>
              </a:solidFill>
            </a:endParaRPr>
          </a:p>
        </p:txBody>
      </p:sp>
    </p:spTree>
    <p:extLst>
      <p:ext uri="{BB962C8B-B14F-4D97-AF65-F5344CB8AC3E}">
        <p14:creationId xmlns:p14="http://schemas.microsoft.com/office/powerpoint/2010/main" val="169107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1 ct</a:t>
            </a:r>
            <a:r>
              <a:rPr lang="fr-CH" baseline="0" dirty="0"/>
              <a:t> = 2x plus de germes</a:t>
            </a:r>
          </a:p>
          <a:p>
            <a:r>
              <a:rPr lang="fr-CH" baseline="0" dirty="0"/>
              <a:t>2ct = 4x plus de germes</a:t>
            </a:r>
          </a:p>
          <a:p>
            <a:r>
              <a:rPr lang="fr-CH" baseline="0" dirty="0"/>
              <a:t>3ct = 8 x plus de germes</a:t>
            </a:r>
          </a:p>
          <a:p>
            <a:r>
              <a:rPr lang="fr-CH" dirty="0"/>
              <a:t>3.5ct = 10 x plus de germes</a:t>
            </a:r>
          </a:p>
          <a:p>
            <a:endParaRPr lang="fr-CH" dirty="0"/>
          </a:p>
        </p:txBody>
      </p:sp>
      <p:sp>
        <p:nvSpPr>
          <p:cNvPr id="4" name="Espace réservé du numéro de diapositive 3"/>
          <p:cNvSpPr>
            <a:spLocks noGrp="1"/>
          </p:cNvSpPr>
          <p:nvPr>
            <p:ph type="sldNum" sz="quarter" idx="10"/>
          </p:nvPr>
        </p:nvSpPr>
        <p:spPr/>
        <p:txBody>
          <a:bodyPr/>
          <a:lstStyle/>
          <a:p>
            <a:fld id="{D4CBAC4B-7279-4E25-A284-0BE6F5B9A6DD}" type="slidenum">
              <a:rPr lang="de-CH" smtClean="0">
                <a:solidFill>
                  <a:srgbClr val="000000"/>
                </a:solidFill>
              </a:rPr>
              <a:pPr/>
              <a:t>13</a:t>
            </a:fld>
            <a:endParaRPr lang="de-CH">
              <a:solidFill>
                <a:srgbClr val="000000"/>
              </a:solidFill>
            </a:endParaRPr>
          </a:p>
        </p:txBody>
      </p:sp>
    </p:spTree>
    <p:extLst>
      <p:ext uri="{BB962C8B-B14F-4D97-AF65-F5344CB8AC3E}">
        <p14:creationId xmlns:p14="http://schemas.microsoft.com/office/powerpoint/2010/main" val="107544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A,</a:t>
            </a:r>
            <a:r>
              <a:rPr lang="fr-CH" baseline="0" dirty="0"/>
              <a:t> B, D, H les courte ont plus de 70 % de streptocoques</a:t>
            </a:r>
          </a:p>
          <a:p>
            <a:r>
              <a:rPr lang="fr-CH" baseline="0" dirty="0"/>
              <a:t>F et G les courte ont beaucoup de </a:t>
            </a:r>
            <a:r>
              <a:rPr lang="fr-CH" baseline="0" dirty="0" err="1"/>
              <a:t>lactoccoccus</a:t>
            </a:r>
            <a:endParaRPr lang="fr-CH" baseline="0" dirty="0"/>
          </a:p>
          <a:p>
            <a:r>
              <a:rPr lang="fr-CH" baseline="0" dirty="0"/>
              <a:t>I et J les bons ont </a:t>
            </a:r>
            <a:r>
              <a:rPr lang="fr-CH" baseline="0" dirty="0" err="1"/>
              <a:t>bcp</a:t>
            </a:r>
            <a:r>
              <a:rPr lang="fr-CH" baseline="0" dirty="0"/>
              <a:t> d’</a:t>
            </a:r>
            <a:r>
              <a:rPr lang="fr-CH" baseline="0" dirty="0" err="1"/>
              <a:t>Enterobactéries</a:t>
            </a:r>
            <a:endParaRPr lang="en-US" dirty="0"/>
          </a:p>
          <a:p>
            <a:endParaRPr lang="fr-CH" dirty="0"/>
          </a:p>
        </p:txBody>
      </p:sp>
      <p:sp>
        <p:nvSpPr>
          <p:cNvPr id="4" name="Espace réservé du numéro de diapositive 3"/>
          <p:cNvSpPr>
            <a:spLocks noGrp="1"/>
          </p:cNvSpPr>
          <p:nvPr>
            <p:ph type="sldNum" sz="quarter" idx="10"/>
          </p:nvPr>
        </p:nvSpPr>
        <p:spPr/>
        <p:txBody>
          <a:bodyPr/>
          <a:lstStyle/>
          <a:p>
            <a:fld id="{D4CBAC4B-7279-4E25-A284-0BE6F5B9A6DD}" type="slidenum">
              <a:rPr lang="de-CH" smtClean="0"/>
              <a:pPr/>
              <a:t>14</a:t>
            </a:fld>
            <a:endParaRPr lang="de-CH"/>
          </a:p>
        </p:txBody>
      </p:sp>
    </p:spTree>
    <p:extLst>
      <p:ext uri="{BB962C8B-B14F-4D97-AF65-F5344CB8AC3E}">
        <p14:creationId xmlns:p14="http://schemas.microsoft.com/office/powerpoint/2010/main" val="225178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Arial" charset="0"/>
                <a:ea typeface="+mn-ea"/>
                <a:cs typeface="+mn-cs"/>
              </a:rPr>
              <a:t>Lors de la fermentation du lactose par les bactéries, de l'hydrogène est dégagé et transmis à d'autres substances. Pendant l'épreuve de la réductase, un capteur d'hydrogène ajouté artificiellement, le bleu de méthylène, entre en concurrence avec les capteurs d'hydrogène naturellement présents dans le lait. Par le dépôt d'hydrogène sur le bleu de méthylène, celui-ci est réduit en leuco-bleu de méthylène incolore. La rapidité de la décoloration représente une mesure pour l'activité de certaines bactéries dans le lait cru à une température de 38° C.</a:t>
            </a:r>
            <a:endParaRPr lang="fr-CH" sz="1200" kern="1200" dirty="0">
              <a:solidFill>
                <a:schemeClr val="tx1"/>
              </a:solidFill>
              <a:effectLst/>
              <a:latin typeface="Arial" charset="0"/>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D4CBAC4B-7279-4E25-A284-0BE6F5B9A6DD}" type="slidenum">
              <a:rPr lang="de-CH" smtClean="0"/>
              <a:pPr/>
              <a:t>18</a:t>
            </a:fld>
            <a:endParaRPr lang="de-CH"/>
          </a:p>
        </p:txBody>
      </p:sp>
    </p:spTree>
    <p:extLst>
      <p:ext uri="{BB962C8B-B14F-4D97-AF65-F5344CB8AC3E}">
        <p14:creationId xmlns:p14="http://schemas.microsoft.com/office/powerpoint/2010/main" val="1878359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AD332-9F58-42DF-B298-480A771C59D7}" type="slidenum">
              <a:rPr lang="de-CH"/>
              <a:pPr/>
              <a:t>19</a:t>
            </a:fld>
            <a:endParaRPr lang="de-CH"/>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fr-CH" dirty="0"/>
              <a:t>Indépendant de la quantité de germes. </a:t>
            </a:r>
            <a:r>
              <a:rPr lang="fr-FR" dirty="0"/>
              <a:t>lait contenant 50’000 germes par ml peut dans certaines conditions, avec une composition spécifique de la flore microbienne, avoir une durée de réductase identique à un lait contenant 250'000 germes par ml</a:t>
            </a:r>
            <a:r>
              <a:rPr lang="de-CH" dirty="0"/>
              <a:t> </a:t>
            </a:r>
          </a:p>
          <a:p>
            <a:r>
              <a:rPr lang="de-CH" dirty="0" err="1"/>
              <a:t>L‘analyse</a:t>
            </a:r>
            <a:r>
              <a:rPr lang="de-CH" dirty="0"/>
              <a:t> </a:t>
            </a:r>
            <a:r>
              <a:rPr lang="de-CH" dirty="0" err="1"/>
              <a:t>est</a:t>
            </a:r>
            <a:r>
              <a:rPr lang="de-CH" dirty="0"/>
              <a:t> </a:t>
            </a:r>
            <a:r>
              <a:rPr lang="de-CH" dirty="0" err="1"/>
              <a:t>comme</a:t>
            </a:r>
            <a:r>
              <a:rPr lang="de-CH" dirty="0"/>
              <a:t> </a:t>
            </a:r>
            <a:r>
              <a:rPr lang="de-CH" dirty="0" err="1"/>
              <a:t>toutes</a:t>
            </a:r>
            <a:r>
              <a:rPr lang="de-CH" dirty="0"/>
              <a:t> les </a:t>
            </a:r>
            <a:r>
              <a:rPr lang="de-CH" dirty="0" err="1"/>
              <a:t>analyses</a:t>
            </a:r>
            <a:r>
              <a:rPr lang="de-CH" dirty="0"/>
              <a:t>. Elle </a:t>
            </a:r>
            <a:r>
              <a:rPr lang="de-CH" dirty="0" err="1"/>
              <a:t>est</a:t>
            </a:r>
            <a:r>
              <a:rPr lang="de-CH" dirty="0"/>
              <a:t> </a:t>
            </a:r>
            <a:r>
              <a:rPr lang="de-CH" dirty="0" err="1"/>
              <a:t>efficace</a:t>
            </a:r>
            <a:r>
              <a:rPr lang="de-CH" dirty="0"/>
              <a:t> </a:t>
            </a:r>
            <a:r>
              <a:rPr lang="de-CH" dirty="0" err="1"/>
              <a:t>que</a:t>
            </a:r>
            <a:r>
              <a:rPr lang="de-CH" dirty="0"/>
              <a:t> </a:t>
            </a:r>
            <a:r>
              <a:rPr lang="de-CH" dirty="0" err="1"/>
              <a:t>quand</a:t>
            </a:r>
            <a:r>
              <a:rPr lang="de-CH" dirty="0"/>
              <a:t> on </a:t>
            </a:r>
            <a:r>
              <a:rPr lang="de-CH" dirty="0" err="1"/>
              <a:t>l‘a</a:t>
            </a:r>
            <a:r>
              <a:rPr lang="de-CH" dirty="0"/>
              <a:t> </a:t>
            </a:r>
            <a:r>
              <a:rPr lang="de-CH" dirty="0" err="1"/>
              <a:t>fait</a:t>
            </a:r>
            <a:r>
              <a:rPr lang="de-CH" dirty="0"/>
              <a:t> </a:t>
            </a:r>
            <a:r>
              <a:rPr lang="de-CH" dirty="0" err="1"/>
              <a:t>souvent</a:t>
            </a:r>
            <a:r>
              <a:rPr lang="de-CH" dirty="0"/>
              <a:t>. (ein </a:t>
            </a:r>
            <a:r>
              <a:rPr lang="de-CH" dirty="0" err="1"/>
              <a:t>resultat</a:t>
            </a:r>
            <a:r>
              <a:rPr lang="de-CH" dirty="0"/>
              <a:t> ist kein </a:t>
            </a:r>
            <a:r>
              <a:rPr lang="de-CH" dirty="0" err="1"/>
              <a:t>resultat</a:t>
            </a:r>
            <a:r>
              <a:rPr lang="de-CH" dirty="0"/>
              <a:t>). Il </a:t>
            </a:r>
            <a:r>
              <a:rPr lang="de-CH" dirty="0" err="1"/>
              <a:t>est</a:t>
            </a:r>
            <a:r>
              <a:rPr lang="de-CH" dirty="0"/>
              <a:t> des </a:t>
            </a:r>
            <a:r>
              <a:rPr lang="de-CH" dirty="0" err="1"/>
              <a:t>fois</a:t>
            </a:r>
            <a:r>
              <a:rPr lang="de-CH" dirty="0"/>
              <a:t> </a:t>
            </a:r>
            <a:r>
              <a:rPr lang="de-CH" dirty="0" err="1"/>
              <a:t>dur</a:t>
            </a:r>
            <a:r>
              <a:rPr lang="de-CH" dirty="0"/>
              <a:t> de </a:t>
            </a:r>
            <a:r>
              <a:rPr lang="de-CH" dirty="0" err="1"/>
              <a:t>juger</a:t>
            </a:r>
            <a:r>
              <a:rPr lang="de-CH" dirty="0"/>
              <a:t> </a:t>
            </a:r>
            <a:r>
              <a:rPr lang="de-CH" dirty="0" err="1"/>
              <a:t>un</a:t>
            </a:r>
            <a:r>
              <a:rPr lang="de-CH" dirty="0"/>
              <a:t> </a:t>
            </a:r>
            <a:r>
              <a:rPr lang="de-CH" dirty="0" err="1"/>
              <a:t>lait</a:t>
            </a:r>
            <a:r>
              <a:rPr lang="de-CH" dirty="0"/>
              <a:t> </a:t>
            </a:r>
            <a:r>
              <a:rPr lang="de-CH" dirty="0" err="1"/>
              <a:t>qui</a:t>
            </a:r>
            <a:r>
              <a:rPr lang="de-CH" dirty="0"/>
              <a:t> 13</a:t>
            </a:r>
            <a:r>
              <a:rPr lang="de-CH"/>
              <a:t>‘ courte </a:t>
            </a:r>
            <a:r>
              <a:rPr lang="de-CH" dirty="0"/>
              <a:t>et </a:t>
            </a:r>
            <a:r>
              <a:rPr lang="de-CH" dirty="0" err="1"/>
              <a:t>un</a:t>
            </a:r>
            <a:r>
              <a:rPr lang="de-CH" dirty="0"/>
              <a:t> de 16‘ </a:t>
            </a:r>
            <a:r>
              <a:rPr lang="de-CH" dirty="0" err="1"/>
              <a:t>bon</a:t>
            </a:r>
            <a:r>
              <a:rPr lang="de-CH" dirty="0"/>
              <a:t>… </a:t>
            </a:r>
            <a:r>
              <a:rPr lang="de-CH" dirty="0" err="1"/>
              <a:t>sachant</a:t>
            </a:r>
            <a:r>
              <a:rPr lang="de-CH" dirty="0"/>
              <a:t> </a:t>
            </a:r>
            <a:r>
              <a:rPr lang="de-CH" dirty="0" err="1"/>
              <a:t>que</a:t>
            </a:r>
            <a:r>
              <a:rPr lang="de-CH" dirty="0"/>
              <a:t> les </a:t>
            </a:r>
            <a:r>
              <a:rPr lang="de-CH" dirty="0" err="1"/>
              <a:t>germes</a:t>
            </a:r>
            <a:r>
              <a:rPr lang="de-CH" dirty="0"/>
              <a:t> </a:t>
            </a:r>
            <a:r>
              <a:rPr lang="de-CH" dirty="0" err="1"/>
              <a:t>peuvent</a:t>
            </a:r>
            <a:r>
              <a:rPr lang="de-CH" dirty="0"/>
              <a:t> </a:t>
            </a:r>
            <a:r>
              <a:rPr lang="de-CH" dirty="0" err="1"/>
              <a:t>être</a:t>
            </a:r>
            <a:r>
              <a:rPr lang="de-CH" dirty="0"/>
              <a:t> </a:t>
            </a:r>
            <a:r>
              <a:rPr lang="de-CH" dirty="0" err="1"/>
              <a:t>différent</a:t>
            </a:r>
            <a:r>
              <a:rPr lang="de-CH" dirty="0"/>
              <a:t> et </a:t>
            </a:r>
            <a:r>
              <a:rPr lang="de-CH" dirty="0" err="1"/>
              <a:t>pas</a:t>
            </a:r>
            <a:r>
              <a:rPr lang="de-CH" dirty="0"/>
              <a:t> </a:t>
            </a:r>
            <a:r>
              <a:rPr lang="de-CH" dirty="0" err="1"/>
              <a:t>forcément</a:t>
            </a:r>
            <a:r>
              <a:rPr lang="de-CH" dirty="0"/>
              <a:t> </a:t>
            </a:r>
            <a:r>
              <a:rPr lang="de-CH" dirty="0" err="1"/>
              <a:t>moins</a:t>
            </a:r>
            <a:r>
              <a:rPr lang="de-CH" dirty="0"/>
              <a:t> </a:t>
            </a:r>
            <a:r>
              <a:rPr lang="de-CH" dirty="0" err="1"/>
              <a:t>bon</a:t>
            </a:r>
            <a:r>
              <a:rPr lang="de-CH" dirty="0"/>
              <a:t>.</a:t>
            </a:r>
            <a:endParaRPr lang="fr-CH" dirty="0"/>
          </a:p>
        </p:txBody>
      </p:sp>
    </p:spTree>
    <p:extLst>
      <p:ext uri="{BB962C8B-B14F-4D97-AF65-F5344CB8AC3E}">
        <p14:creationId xmlns:p14="http://schemas.microsoft.com/office/powerpoint/2010/main" val="295757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a:t>
            </a:r>
            <a:r>
              <a:rPr lang="fr-CH" baseline="0" dirty="0"/>
              <a:t> B, D, H </a:t>
            </a:r>
            <a:r>
              <a:rPr lang="fr-CH" baseline="0"/>
              <a:t>les courte </a:t>
            </a:r>
            <a:r>
              <a:rPr lang="fr-CH" baseline="0" dirty="0"/>
              <a:t>ont plus de 70 % de streptocoques</a:t>
            </a:r>
          </a:p>
          <a:p>
            <a:r>
              <a:rPr lang="fr-CH" baseline="0" dirty="0"/>
              <a:t>La fromagerie E bon </a:t>
            </a:r>
            <a:r>
              <a:rPr lang="fr-CH" baseline="0"/>
              <a:t>et courte </a:t>
            </a:r>
            <a:r>
              <a:rPr lang="fr-CH" baseline="0" dirty="0"/>
              <a:t>très similaire</a:t>
            </a:r>
          </a:p>
          <a:p>
            <a:r>
              <a:rPr lang="fr-CH" baseline="0" dirty="0"/>
              <a:t>F et G </a:t>
            </a:r>
            <a:r>
              <a:rPr lang="fr-CH" baseline="0"/>
              <a:t>les courte </a:t>
            </a:r>
            <a:r>
              <a:rPr lang="fr-CH" baseline="0" dirty="0"/>
              <a:t>ont beaucoup de </a:t>
            </a:r>
            <a:r>
              <a:rPr lang="fr-CH" baseline="0" dirty="0" err="1"/>
              <a:t>lactoccoccus</a:t>
            </a:r>
            <a:endParaRPr lang="fr-CH" baseline="0" dirty="0"/>
          </a:p>
          <a:p>
            <a:r>
              <a:rPr lang="fr-CH" baseline="0" dirty="0"/>
              <a:t>I et J les bons ont </a:t>
            </a:r>
            <a:r>
              <a:rPr lang="fr-CH" baseline="0" dirty="0" err="1"/>
              <a:t>bcp</a:t>
            </a:r>
            <a:r>
              <a:rPr lang="fr-CH" baseline="0" dirty="0"/>
              <a:t> d’</a:t>
            </a:r>
            <a:r>
              <a:rPr lang="fr-CH" baseline="0" dirty="0" err="1"/>
              <a:t>Enterobactéries</a:t>
            </a:r>
            <a:endParaRPr lang="en-US" dirty="0"/>
          </a:p>
        </p:txBody>
      </p:sp>
      <p:sp>
        <p:nvSpPr>
          <p:cNvPr id="4" name="Espace réservé du numéro de diapositive 3"/>
          <p:cNvSpPr>
            <a:spLocks noGrp="1"/>
          </p:cNvSpPr>
          <p:nvPr>
            <p:ph type="sldNum" sz="quarter" idx="10"/>
          </p:nvPr>
        </p:nvSpPr>
        <p:spPr/>
        <p:txBody>
          <a:bodyPr/>
          <a:lstStyle/>
          <a:p>
            <a:fld id="{D4CBAC4B-7279-4E25-A284-0BE6F5B9A6DD}" type="slidenum">
              <a:rPr lang="de-CH" smtClean="0"/>
              <a:pPr/>
              <a:t>20</a:t>
            </a:fld>
            <a:endParaRPr lang="de-CH"/>
          </a:p>
        </p:txBody>
      </p:sp>
    </p:spTree>
    <p:extLst>
      <p:ext uri="{BB962C8B-B14F-4D97-AF65-F5344CB8AC3E}">
        <p14:creationId xmlns:p14="http://schemas.microsoft.com/office/powerpoint/2010/main" val="2267985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729317" y="2320925"/>
            <a:ext cx="9906000" cy="2773363"/>
          </a:xfrm>
        </p:spPr>
        <p:txBody>
          <a:bodyPr/>
          <a:lstStyle>
            <a:lvl1pPr>
              <a:defRPr sz="5200"/>
            </a:lvl1pPr>
          </a:lstStyle>
          <a:p>
            <a:pPr lvl="0"/>
            <a:r>
              <a:rPr lang="fr-FR" noProof="0"/>
              <a:t>Modifiez le style du titre</a:t>
            </a:r>
            <a:endParaRPr lang="en-GB" noProof="0" dirty="0"/>
          </a:p>
        </p:txBody>
      </p:sp>
      <p:sp>
        <p:nvSpPr>
          <p:cNvPr id="23555" name="Rectangle 3"/>
          <p:cNvSpPr>
            <a:spLocks noGrp="1" noChangeArrowheads="1"/>
          </p:cNvSpPr>
          <p:nvPr>
            <p:ph type="subTitle" idx="1" hasCustomPrompt="1"/>
          </p:nvPr>
        </p:nvSpPr>
        <p:spPr>
          <a:xfrm>
            <a:off x="1739900" y="5594354"/>
            <a:ext cx="9906000" cy="511175"/>
          </a:xfrm>
        </p:spPr>
        <p:txBody>
          <a:bodyPr/>
          <a:lstStyle>
            <a:lvl1pPr marL="0" indent="0">
              <a:buFontTx/>
              <a:buNone/>
              <a:defRPr sz="2000" baseline="0"/>
            </a:lvl1pPr>
          </a:lstStyle>
          <a:p>
            <a:pPr lvl="0"/>
            <a:r>
              <a:rPr lang="de-DE" noProof="0" dirty="0"/>
              <a:t>Datum</a:t>
            </a:r>
            <a:endParaRPr lang="en-GB" noProof="0" dirty="0"/>
          </a:p>
        </p:txBody>
      </p:sp>
      <p:sp>
        <p:nvSpPr>
          <p:cNvPr id="8" name="Text Box 53"/>
          <p:cNvSpPr txBox="1">
            <a:spLocks noChangeArrowheads="1"/>
          </p:cNvSpPr>
          <p:nvPr userDrawn="1"/>
        </p:nvSpPr>
        <p:spPr bwMode="auto">
          <a:xfrm>
            <a:off x="1742400" y="6218242"/>
            <a:ext cx="5877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914377" rtl="0" eaLnBrk="0" fontAlgn="base" latinLnBrk="0" hangingPunct="0">
              <a:lnSpc>
                <a:spcPct val="100000"/>
              </a:lnSpc>
              <a:spcBef>
                <a:spcPct val="50000"/>
              </a:spcBef>
              <a:spcAft>
                <a:spcPct val="0"/>
              </a:spcAft>
              <a:buClrTx/>
              <a:buSzTx/>
              <a:buFontTx/>
              <a:buNone/>
              <a:tabLst/>
              <a:defRPr/>
            </a:pPr>
            <a:r>
              <a:rPr lang="de-CH" sz="900" dirty="0"/>
              <a:t>www.agroscope.ch I </a:t>
            </a:r>
            <a:r>
              <a:rPr lang="fr-FR" sz="900" dirty="0">
                <a:effectLst/>
              </a:rPr>
              <a:t>une bonne alimentation, un environnement sain</a:t>
            </a:r>
          </a:p>
          <a:p>
            <a:pPr marL="0" marR="0" indent="0" algn="l" defTabSz="914377" rtl="0" eaLnBrk="0" fontAlgn="base" latinLnBrk="0" hangingPunct="0">
              <a:lnSpc>
                <a:spcPct val="100000"/>
              </a:lnSpc>
              <a:spcBef>
                <a:spcPct val="50000"/>
              </a:spcBef>
              <a:spcAft>
                <a:spcPct val="0"/>
              </a:spcAft>
              <a:buClrTx/>
              <a:buSzTx/>
              <a:buFontTx/>
              <a:buNone/>
              <a:tabLst/>
              <a:defRPr/>
            </a:pPr>
            <a:endParaRPr lang="fr-FR" sz="900" dirty="0">
              <a:effectLst/>
            </a:endParaRPr>
          </a:p>
          <a:p>
            <a:pPr>
              <a:spcBef>
                <a:spcPct val="50000"/>
              </a:spcBef>
            </a:pPr>
            <a:endParaRPr lang="de-CH" sz="900" dirty="0"/>
          </a:p>
        </p:txBody>
      </p:sp>
      <p:pic>
        <p:nvPicPr>
          <p:cNvPr id="9" name="Picture 37" descr="Logo_CMYK_po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0000" y="38160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7" descr="rotbalken_Agroscope_PPT_S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0"/>
            <a:ext cx="298450" cy="68548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2"/>
          <p:cNvSpPr txBox="1">
            <a:spLocks noChangeArrowheads="1"/>
          </p:cNvSpPr>
          <p:nvPr userDrawn="1"/>
        </p:nvSpPr>
        <p:spPr bwMode="auto">
          <a:xfrm>
            <a:off x="6081600" y="379456"/>
            <a:ext cx="3581400" cy="44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5000"/>
              </a:lnSpc>
              <a:spcBef>
                <a:spcPct val="50000"/>
              </a:spcBef>
            </a:pPr>
            <a:r>
              <a:rPr lang="fr-FR" sz="800" dirty="0"/>
              <a:t>Département fédéral de l'économie,</a:t>
            </a:r>
            <a:br>
              <a:rPr lang="fr-FR" sz="800" dirty="0"/>
            </a:br>
            <a:r>
              <a:rPr lang="fr-FR" sz="800" dirty="0"/>
              <a:t>de la formation et de la recherche DEFR</a:t>
            </a:r>
          </a:p>
          <a:p>
            <a:pPr>
              <a:lnSpc>
                <a:spcPct val="105000"/>
              </a:lnSpc>
              <a:spcBef>
                <a:spcPct val="50000"/>
              </a:spcBef>
            </a:pPr>
            <a:r>
              <a:rPr lang="fr-CH" sz="800" b="1" dirty="0"/>
              <a:t>Agroscope</a:t>
            </a:r>
            <a:endParaRPr lang="de-CH" sz="800" b="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CH"/>
          </a:p>
        </p:txBody>
      </p:sp>
    </p:spTree>
    <p:extLst>
      <p:ext uri="{BB962C8B-B14F-4D97-AF65-F5344CB8AC3E}">
        <p14:creationId xmlns:p14="http://schemas.microsoft.com/office/powerpoint/2010/main" val="108064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28000" y="331253"/>
            <a:ext cx="9948333" cy="989013"/>
          </a:xfrm>
        </p:spPr>
        <p:txBody>
          <a:bodyPr/>
          <a:lstStyle>
            <a:lvl1pPr>
              <a:lnSpc>
                <a:spcPts val="3500"/>
              </a:lnSpc>
              <a:defRPr/>
            </a:lvl1pPr>
          </a:lstStyle>
          <a:p>
            <a:r>
              <a:rPr lang="fr-FR"/>
              <a:t>Modifiez le style du titre</a:t>
            </a:r>
            <a:endParaRPr lang="fr-CH" dirty="0"/>
          </a:p>
        </p:txBody>
      </p:sp>
      <p:sp>
        <p:nvSpPr>
          <p:cNvPr id="3" name="Espace réservé du contenu 2"/>
          <p:cNvSpPr>
            <a:spLocks noGrp="1"/>
          </p:cNvSpPr>
          <p:nvPr>
            <p:ph idx="1"/>
          </p:nvPr>
        </p:nvSpPr>
        <p:spPr>
          <a:xfrm>
            <a:off x="1728000" y="1286463"/>
            <a:ext cx="9963151" cy="45450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extLst>
      <p:ext uri="{BB962C8B-B14F-4D97-AF65-F5344CB8AC3E}">
        <p14:creationId xmlns:p14="http://schemas.microsoft.com/office/powerpoint/2010/main" val="161999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1714500" y="1449390"/>
            <a:ext cx="4878917"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796624" y="1449390"/>
            <a:ext cx="4881033" cy="4545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Tree>
    <p:extLst>
      <p:ext uri="{BB962C8B-B14F-4D97-AF65-F5344CB8AC3E}">
        <p14:creationId xmlns:p14="http://schemas.microsoft.com/office/powerpoint/2010/main" val="134844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Tree>
    <p:extLst>
      <p:ext uri="{BB962C8B-B14F-4D97-AF65-F5344CB8AC3E}">
        <p14:creationId xmlns:p14="http://schemas.microsoft.com/office/powerpoint/2010/main" val="23608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98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729317" y="2320925"/>
            <a:ext cx="9906000" cy="2773363"/>
          </a:xfrm>
        </p:spPr>
        <p:txBody>
          <a:bodyPr/>
          <a:lstStyle>
            <a:lvl1pPr>
              <a:defRPr sz="5200">
                <a:latin typeface="+mj-lt"/>
              </a:defRPr>
            </a:lvl1pPr>
          </a:lstStyle>
          <a:p>
            <a:pPr lvl="0"/>
            <a:r>
              <a:rPr lang="fr-CH" noProof="0" dirty="0" err="1"/>
              <a:t>Titelmasterformat</a:t>
            </a:r>
            <a:r>
              <a:rPr lang="fr-CH" noProof="0" dirty="0"/>
              <a:t> </a:t>
            </a:r>
            <a:r>
              <a:rPr lang="fr-CH" noProof="0" dirty="0" err="1"/>
              <a:t>durch</a:t>
            </a:r>
            <a:r>
              <a:rPr lang="fr-CH" noProof="0" dirty="0"/>
              <a:t> </a:t>
            </a:r>
            <a:r>
              <a:rPr lang="fr-CH" noProof="0" dirty="0" err="1"/>
              <a:t>Klicken</a:t>
            </a:r>
            <a:r>
              <a:rPr lang="fr-CH" noProof="0" dirty="0"/>
              <a:t> </a:t>
            </a:r>
            <a:r>
              <a:rPr lang="fr-CH" noProof="0" dirty="0" err="1"/>
              <a:t>bearbeiten</a:t>
            </a:r>
            <a:endParaRPr lang="fr-CH" noProof="0" dirty="0"/>
          </a:p>
        </p:txBody>
      </p:sp>
      <p:pic>
        <p:nvPicPr>
          <p:cNvPr id="23589" name="Picture 37" descr="Logo_CMYK_p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6134" y="387350"/>
            <a:ext cx="26627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5" name="Picture 43" descr="rotbalken_Agroscope_PPT_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351"/>
            <a:ext cx="397933" cy="6854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2"/>
          <p:cNvSpPr txBox="1">
            <a:spLocks noChangeArrowheads="1"/>
          </p:cNvSpPr>
          <p:nvPr userDrawn="1"/>
        </p:nvSpPr>
        <p:spPr bwMode="auto">
          <a:xfrm>
            <a:off x="6081600" y="381600"/>
            <a:ext cx="4775200" cy="81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100000"/>
              </a:lnSpc>
              <a:spcBef>
                <a:spcPts val="0"/>
              </a:spcBef>
            </a:pPr>
            <a:r>
              <a:rPr lang="fr-CH" sz="800" noProof="0" dirty="0"/>
              <a:t>Département</a:t>
            </a:r>
            <a:r>
              <a:rPr lang="fr-CH" sz="800" dirty="0"/>
              <a:t> fédéral de l’économie,</a:t>
            </a:r>
          </a:p>
          <a:p>
            <a:pPr>
              <a:lnSpc>
                <a:spcPct val="100000"/>
              </a:lnSpc>
              <a:spcBef>
                <a:spcPts val="0"/>
              </a:spcBef>
            </a:pPr>
            <a:r>
              <a:rPr lang="fr-CH" sz="800" dirty="0"/>
              <a:t>de la formation et de la recherche DEFR</a:t>
            </a:r>
          </a:p>
          <a:p>
            <a:pPr>
              <a:lnSpc>
                <a:spcPct val="105000"/>
              </a:lnSpc>
              <a:spcBef>
                <a:spcPct val="50000"/>
              </a:spcBef>
            </a:pPr>
            <a:r>
              <a:rPr lang="fr-CH" sz="800" b="1" dirty="0"/>
              <a:t>Agroscope</a:t>
            </a:r>
          </a:p>
          <a:p>
            <a:pPr>
              <a:lnSpc>
                <a:spcPct val="105000"/>
              </a:lnSpc>
              <a:spcBef>
                <a:spcPct val="50000"/>
              </a:spcBef>
            </a:pPr>
            <a:r>
              <a:rPr lang="fr-CH" sz="800" b="0" baseline="0" dirty="0"/>
              <a:t>Systèmes microbiens des denrées alimentaires (MSL)</a:t>
            </a:r>
          </a:p>
          <a:p>
            <a:pPr>
              <a:lnSpc>
                <a:spcPct val="105000"/>
              </a:lnSpc>
              <a:spcBef>
                <a:spcPct val="50000"/>
              </a:spcBef>
            </a:pPr>
            <a:endParaRPr lang="fr-CH" sz="800" b="0" dirty="0"/>
          </a:p>
        </p:txBody>
      </p:sp>
    </p:spTree>
    <p:extLst>
      <p:ext uri="{BB962C8B-B14F-4D97-AF65-F5344CB8AC3E}">
        <p14:creationId xmlns:p14="http://schemas.microsoft.com/office/powerpoint/2010/main" val="297489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711200" y="304803"/>
            <a:ext cx="680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CA" sz="2400"/>
          </a:p>
        </p:txBody>
      </p:sp>
      <p:sp>
        <p:nvSpPr>
          <p:cNvPr id="1051" name="Rectangle 27"/>
          <p:cNvSpPr>
            <a:spLocks noGrp="1" noChangeArrowheads="1"/>
          </p:cNvSpPr>
          <p:nvPr>
            <p:ph type="title"/>
          </p:nvPr>
        </p:nvSpPr>
        <p:spPr bwMode="auto">
          <a:xfrm>
            <a:off x="1728000" y="334577"/>
            <a:ext cx="9948333"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Der </a:t>
            </a:r>
            <a:r>
              <a:rPr lang="en-GB" dirty="0" err="1"/>
              <a:t>Titel</a:t>
            </a:r>
            <a:r>
              <a:rPr lang="en-GB" dirty="0"/>
              <a:t> </a:t>
            </a:r>
            <a:r>
              <a:rPr lang="en-GB" dirty="0" err="1"/>
              <a:t>kann</a:t>
            </a:r>
            <a:r>
              <a:rPr lang="en-GB" dirty="0"/>
              <a:t> </a:t>
            </a:r>
            <a:r>
              <a:rPr lang="en-GB" dirty="0" err="1"/>
              <a:t>einzeilig</a:t>
            </a:r>
            <a:r>
              <a:rPr lang="en-GB" dirty="0"/>
              <a:t>, maximal </a:t>
            </a:r>
            <a:r>
              <a:rPr lang="en-GB" dirty="0" err="1"/>
              <a:t>zweizeilig</a:t>
            </a:r>
            <a:r>
              <a:rPr lang="en-GB" dirty="0"/>
              <a:t> </a:t>
            </a:r>
            <a:r>
              <a:rPr lang="en-GB" dirty="0" err="1"/>
              <a:t>sein</a:t>
            </a:r>
            <a:endParaRPr lang="en-GB" dirty="0"/>
          </a:p>
        </p:txBody>
      </p:sp>
      <p:sp>
        <p:nvSpPr>
          <p:cNvPr id="1052" name="Rectangle 28"/>
          <p:cNvSpPr>
            <a:spLocks noGrp="1" noChangeArrowheads="1"/>
          </p:cNvSpPr>
          <p:nvPr>
            <p:ph type="body" idx="1"/>
          </p:nvPr>
        </p:nvSpPr>
        <p:spPr bwMode="auto">
          <a:xfrm>
            <a:off x="1728000" y="1449390"/>
            <a:ext cx="9963151"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err="1"/>
              <a:t>Klicken</a:t>
            </a:r>
            <a:r>
              <a:rPr lang="en-GB" dirty="0"/>
              <a:t> </a:t>
            </a:r>
            <a:r>
              <a:rPr lang="en-GB" dirty="0" err="1"/>
              <a:t>Sie</a:t>
            </a:r>
            <a:r>
              <a:rPr lang="en-GB" dirty="0"/>
              <a:t>, um die </a:t>
            </a:r>
            <a:r>
              <a:rPr lang="en-GB" dirty="0" err="1"/>
              <a:t>Formate</a:t>
            </a:r>
            <a:r>
              <a:rPr lang="en-GB" dirty="0"/>
              <a:t> des </a:t>
            </a:r>
            <a:r>
              <a:rPr lang="en-GB" dirty="0" err="1"/>
              <a:t>Vorlagentextes</a:t>
            </a:r>
            <a:r>
              <a:rPr lang="en-GB" dirty="0"/>
              <a:t> </a:t>
            </a:r>
            <a:r>
              <a:rPr lang="en-GB" dirty="0" err="1"/>
              <a:t>zu</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064" name="Line 40"/>
          <p:cNvSpPr>
            <a:spLocks noChangeShapeType="1"/>
          </p:cNvSpPr>
          <p:nvPr/>
        </p:nvSpPr>
        <p:spPr bwMode="auto">
          <a:xfrm flipH="1">
            <a:off x="1728000" y="6048375"/>
            <a:ext cx="999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sz="2400"/>
          </a:p>
        </p:txBody>
      </p:sp>
      <p:sp>
        <p:nvSpPr>
          <p:cNvPr id="1073" name="Text Box 49"/>
          <p:cNvSpPr txBox="1">
            <a:spLocks noChangeArrowheads="1"/>
          </p:cNvSpPr>
          <p:nvPr/>
        </p:nvSpPr>
        <p:spPr bwMode="auto">
          <a:xfrm>
            <a:off x="8585200" y="6127753"/>
            <a:ext cx="3022600" cy="14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lnSpc>
                <a:spcPct val="105000"/>
              </a:lnSpc>
              <a:spcBef>
                <a:spcPct val="50000"/>
              </a:spcBef>
            </a:pPr>
            <a:fld id="{46710109-66D9-4269-ADFB-6DC9820E2C14}" type="slidenum">
              <a:rPr lang="de-CH" sz="900"/>
              <a:pPr algn="r">
                <a:lnSpc>
                  <a:spcPct val="105000"/>
                </a:lnSpc>
                <a:spcBef>
                  <a:spcPct val="50000"/>
                </a:spcBef>
              </a:pPr>
              <a:t>‹N°›</a:t>
            </a:fld>
            <a:r>
              <a:rPr lang="de-CH" sz="900"/>
              <a:t> </a:t>
            </a:r>
          </a:p>
        </p:txBody>
      </p:sp>
      <p:pic>
        <p:nvPicPr>
          <p:cNvPr id="11" name="Picture 37" descr="Logo_CMYK_pos"/>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2295"/>
          <a:stretch/>
        </p:blipFill>
        <p:spPr bwMode="auto">
          <a:xfrm>
            <a:off x="1080000" y="381600"/>
            <a:ext cx="353586"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7" descr="rotbalken_Agroscope_PPT_S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0"/>
            <a:ext cx="298450" cy="68548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3"/>
          <p:cNvSpPr txBox="1">
            <a:spLocks noChangeArrowheads="1"/>
          </p:cNvSpPr>
          <p:nvPr userDrawn="1"/>
        </p:nvSpPr>
        <p:spPr bwMode="auto">
          <a:xfrm>
            <a:off x="1636137" y="6189833"/>
            <a:ext cx="25542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900" dirty="0"/>
              <a:t>J.</a:t>
            </a:r>
            <a:r>
              <a:rPr lang="de-CH" sz="900" baseline="0" dirty="0"/>
              <a:t> Haldemann</a:t>
            </a:r>
            <a:endParaRPr lang="de-CH" sz="900" dirty="0"/>
          </a:p>
        </p:txBody>
      </p:sp>
      <p:sp>
        <p:nvSpPr>
          <p:cNvPr id="14" name="Text Box 52"/>
          <p:cNvSpPr txBox="1">
            <a:spLocks noChangeArrowheads="1"/>
          </p:cNvSpPr>
          <p:nvPr userDrawn="1"/>
        </p:nvSpPr>
        <p:spPr bwMode="auto">
          <a:xfrm>
            <a:off x="1637724" y="6042085"/>
            <a:ext cx="482326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900" b="1" dirty="0"/>
              <a:t>Webinaire </a:t>
            </a:r>
            <a:r>
              <a:rPr lang="fr-FR" sz="900" b="1" dirty="0" err="1"/>
              <a:t>Prolait</a:t>
            </a:r>
            <a:r>
              <a:rPr lang="fr-FR" sz="900" b="1" dirty="0"/>
              <a:t> 20.12.23</a:t>
            </a:r>
            <a:r>
              <a:rPr lang="fr-FR" sz="900" b="1" baseline="0" dirty="0"/>
              <a:t> </a:t>
            </a:r>
            <a:r>
              <a:rPr lang="fr-FR" sz="900" b="1" dirty="0"/>
              <a:t>| Réductase</a:t>
            </a:r>
            <a:r>
              <a:rPr lang="fr-FR" sz="900" b="1" baseline="0" dirty="0"/>
              <a:t> </a:t>
            </a:r>
            <a:r>
              <a:rPr lang="fr-FR" sz="900" b="1" baseline="0" dirty="0" err="1"/>
              <a:t>préincubée</a:t>
            </a:r>
            <a:endParaRPr lang="de-CH" sz="900" b="1"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4" r:id="rId5"/>
    <p:sldLayoutId id="2147483655" r:id="rId6"/>
    <p:sldLayoutId id="2147483661" r:id="rId7"/>
  </p:sldLayoutIdLst>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189" algn="l" rtl="0" eaLnBrk="1" fontAlgn="base" hangingPunct="1">
        <a:lnSpc>
          <a:spcPct val="90000"/>
        </a:lnSpc>
        <a:spcBef>
          <a:spcPct val="0"/>
        </a:spcBef>
        <a:spcAft>
          <a:spcPct val="0"/>
        </a:spcAft>
        <a:defRPr sz="3200" b="1">
          <a:solidFill>
            <a:schemeClr val="tx1"/>
          </a:solidFill>
          <a:latin typeface="Arial" charset="0"/>
        </a:defRPr>
      </a:lvl6pPr>
      <a:lvl7pPr marL="914377" algn="l" rtl="0" eaLnBrk="1" fontAlgn="base" hangingPunct="1">
        <a:lnSpc>
          <a:spcPct val="90000"/>
        </a:lnSpc>
        <a:spcBef>
          <a:spcPct val="0"/>
        </a:spcBef>
        <a:spcAft>
          <a:spcPct val="0"/>
        </a:spcAft>
        <a:defRPr sz="3200" b="1">
          <a:solidFill>
            <a:schemeClr val="tx1"/>
          </a:solidFill>
          <a:latin typeface="Arial" charset="0"/>
        </a:defRPr>
      </a:lvl7pPr>
      <a:lvl8pPr marL="1371566" algn="l" rtl="0" eaLnBrk="1" fontAlgn="base" hangingPunct="1">
        <a:lnSpc>
          <a:spcPct val="90000"/>
        </a:lnSpc>
        <a:spcBef>
          <a:spcPct val="0"/>
        </a:spcBef>
        <a:spcAft>
          <a:spcPct val="0"/>
        </a:spcAft>
        <a:defRPr sz="3200" b="1">
          <a:solidFill>
            <a:schemeClr val="tx1"/>
          </a:solidFill>
          <a:latin typeface="Arial" charset="0"/>
        </a:defRPr>
      </a:lvl8pPr>
      <a:lvl9pPr marL="1828754" algn="l" rtl="0" eaLnBrk="1" fontAlgn="base" hangingPunct="1">
        <a:lnSpc>
          <a:spcPct val="90000"/>
        </a:lnSpc>
        <a:spcBef>
          <a:spcPct val="0"/>
        </a:spcBef>
        <a:spcAft>
          <a:spcPct val="0"/>
        </a:spcAft>
        <a:defRPr sz="3200" b="1">
          <a:solidFill>
            <a:schemeClr val="tx1"/>
          </a:solidFill>
          <a:latin typeface="Arial" charset="0"/>
        </a:defRPr>
      </a:lvl9pPr>
    </p:titleStyle>
    <p:bodyStyle>
      <a:lvl1pPr marL="177796" indent="-177796" algn="l" rtl="0" eaLnBrk="1" fontAlgn="base" hangingPunct="1">
        <a:spcBef>
          <a:spcPct val="20000"/>
        </a:spcBef>
        <a:spcAft>
          <a:spcPct val="0"/>
        </a:spcAft>
        <a:buFont typeface="Wingdings" panose="05000000000000000000" pitchFamily="2" charset="2"/>
        <a:buChar char="§"/>
        <a:defRPr sz="2100">
          <a:solidFill>
            <a:schemeClr val="tx1"/>
          </a:solidFill>
          <a:latin typeface="+mn-lt"/>
          <a:ea typeface="+mn-ea"/>
          <a:cs typeface="+mn-cs"/>
        </a:defRPr>
      </a:lvl1pPr>
      <a:lvl2pPr marL="357179" indent="-177796" algn="l" rtl="0" eaLnBrk="1" fontAlgn="base" hangingPunct="1">
        <a:spcBef>
          <a:spcPct val="20000"/>
        </a:spcBef>
        <a:spcAft>
          <a:spcPct val="0"/>
        </a:spcAft>
        <a:buClr>
          <a:schemeClr val="bg2"/>
        </a:buClr>
        <a:buFont typeface="Wingdings" panose="05000000000000000000" pitchFamily="2" charset="2"/>
        <a:buChar char="§"/>
        <a:defRPr sz="2100">
          <a:solidFill>
            <a:schemeClr val="tx1"/>
          </a:solidFill>
          <a:latin typeface="+mn-lt"/>
        </a:defRPr>
      </a:lvl2pPr>
      <a:lvl3pPr marL="534975" indent="-176209" algn="l" rtl="0" eaLnBrk="1" fontAlgn="base" hangingPunct="1">
        <a:spcBef>
          <a:spcPct val="20000"/>
        </a:spcBef>
        <a:spcAft>
          <a:spcPct val="0"/>
        </a:spcAft>
        <a:buClr>
          <a:srgbClr val="B2B2B2"/>
        </a:buClr>
        <a:buFont typeface="Wingdings" panose="05000000000000000000" pitchFamily="2" charset="2"/>
        <a:buChar char="§"/>
        <a:defRPr sz="2100">
          <a:solidFill>
            <a:schemeClr val="tx1"/>
          </a:solidFill>
          <a:latin typeface="+mn-lt"/>
        </a:defRPr>
      </a:lvl3pPr>
      <a:lvl4pPr marL="714357" indent="-177796" algn="l" rtl="0" eaLnBrk="1" fontAlgn="base" hangingPunct="1">
        <a:spcBef>
          <a:spcPct val="20000"/>
        </a:spcBef>
        <a:spcAft>
          <a:spcPct val="0"/>
        </a:spcAft>
        <a:buClr>
          <a:srgbClr val="C0C0C0"/>
        </a:buClr>
        <a:buFont typeface="Wingdings" panose="05000000000000000000" pitchFamily="2" charset="2"/>
        <a:buChar char="§"/>
        <a:defRPr sz="2100">
          <a:solidFill>
            <a:schemeClr val="tx1"/>
          </a:solidFill>
          <a:latin typeface="+mn-lt"/>
        </a:defRPr>
      </a:lvl4pPr>
      <a:lvl5pPr marL="900091" indent="-184146" algn="l" rtl="0" eaLnBrk="1" fontAlgn="base" hangingPunct="1">
        <a:spcBef>
          <a:spcPct val="20000"/>
        </a:spcBef>
        <a:spcAft>
          <a:spcPct val="0"/>
        </a:spcAft>
        <a:buClr>
          <a:srgbClr val="DDDDDD"/>
        </a:buClr>
        <a:buFont typeface="Wingdings" panose="05000000000000000000" pitchFamily="2" charset="2"/>
        <a:buChar char="§"/>
        <a:defRPr sz="2100">
          <a:solidFill>
            <a:schemeClr val="tx1"/>
          </a:solidFill>
          <a:latin typeface="+mn-lt"/>
        </a:defRPr>
      </a:lvl5pPr>
      <a:lvl6pPr marL="1357279" indent="-184146" algn="l" rtl="0" eaLnBrk="1" fontAlgn="base" hangingPunct="1">
        <a:spcBef>
          <a:spcPct val="20000"/>
        </a:spcBef>
        <a:spcAft>
          <a:spcPct val="0"/>
        </a:spcAft>
        <a:buClr>
          <a:srgbClr val="DDDDDD"/>
        </a:buClr>
        <a:buChar char="•"/>
        <a:defRPr sz="2100">
          <a:solidFill>
            <a:schemeClr val="tx1"/>
          </a:solidFill>
          <a:latin typeface="+mn-lt"/>
        </a:defRPr>
      </a:lvl6pPr>
      <a:lvl7pPr marL="1814468" indent="-184146" algn="l" rtl="0" eaLnBrk="1" fontAlgn="base" hangingPunct="1">
        <a:spcBef>
          <a:spcPct val="20000"/>
        </a:spcBef>
        <a:spcAft>
          <a:spcPct val="0"/>
        </a:spcAft>
        <a:buClr>
          <a:srgbClr val="DDDDDD"/>
        </a:buClr>
        <a:buChar char="•"/>
        <a:defRPr sz="2100">
          <a:solidFill>
            <a:schemeClr val="tx1"/>
          </a:solidFill>
          <a:latin typeface="+mn-lt"/>
        </a:defRPr>
      </a:lvl7pPr>
      <a:lvl8pPr marL="2271657" indent="-184146" algn="l" rtl="0" eaLnBrk="1" fontAlgn="base" hangingPunct="1">
        <a:spcBef>
          <a:spcPct val="20000"/>
        </a:spcBef>
        <a:spcAft>
          <a:spcPct val="0"/>
        </a:spcAft>
        <a:buClr>
          <a:srgbClr val="DDDDDD"/>
        </a:buClr>
        <a:buChar char="•"/>
        <a:defRPr sz="2100">
          <a:solidFill>
            <a:schemeClr val="tx1"/>
          </a:solidFill>
          <a:latin typeface="+mn-lt"/>
        </a:defRPr>
      </a:lvl8pPr>
      <a:lvl9pPr marL="2728845" indent="-184146"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729317" y="2320925"/>
            <a:ext cx="6758901" cy="2773363"/>
          </a:xfrm>
        </p:spPr>
        <p:txBody>
          <a:bodyPr/>
          <a:lstStyle/>
          <a:p>
            <a:r>
              <a:rPr lang="de-CH" sz="6600" dirty="0">
                <a:latin typeface="+mn-lt"/>
              </a:rPr>
              <a:t>La </a:t>
            </a:r>
            <a:r>
              <a:rPr lang="de-CH" sz="6600" dirty="0" err="1">
                <a:latin typeface="+mn-lt"/>
              </a:rPr>
              <a:t>réductase</a:t>
            </a:r>
            <a:r>
              <a:rPr lang="de-CH" sz="6600" dirty="0">
                <a:latin typeface="+mn-lt"/>
              </a:rPr>
              <a:t> </a:t>
            </a:r>
            <a:r>
              <a:rPr lang="de-CH" sz="6600" dirty="0" err="1">
                <a:latin typeface="+mn-lt"/>
              </a:rPr>
              <a:t>préincubée</a:t>
            </a:r>
            <a:br>
              <a:rPr lang="de-CH" sz="6600" dirty="0">
                <a:latin typeface="+mn-lt"/>
              </a:rPr>
            </a:br>
            <a:br>
              <a:rPr lang="de-CH" sz="6600" dirty="0">
                <a:latin typeface="+mn-lt"/>
              </a:rPr>
            </a:br>
            <a:r>
              <a:rPr lang="de-CH" sz="3200" dirty="0">
                <a:latin typeface="+mn-lt"/>
              </a:rPr>
              <a:t>John </a:t>
            </a:r>
            <a:r>
              <a:rPr lang="de-CH" sz="3200" dirty="0" err="1">
                <a:latin typeface="+mn-lt"/>
              </a:rPr>
              <a:t>Haldemann</a:t>
            </a:r>
            <a:endParaRPr lang="de-CH" sz="4000" dirty="0">
              <a:latin typeface="+mn-lt"/>
            </a:endParaRPr>
          </a:p>
        </p:txBody>
      </p:sp>
      <p:sp>
        <p:nvSpPr>
          <p:cNvPr id="2" name="Sous-titre 1"/>
          <p:cNvSpPr>
            <a:spLocks noGrp="1"/>
          </p:cNvSpPr>
          <p:nvPr>
            <p:ph type="subTitle" idx="1"/>
          </p:nvPr>
        </p:nvSpPr>
        <p:spPr/>
        <p:txBody>
          <a:bodyPr/>
          <a:lstStyle/>
          <a:p>
            <a:r>
              <a:rPr lang="fr-CH" dirty="0"/>
              <a:t>Webinaire </a:t>
            </a:r>
            <a:r>
              <a:rPr lang="fr-CH" dirty="0" err="1"/>
              <a:t>Prolait</a:t>
            </a:r>
            <a:r>
              <a:rPr lang="fr-CH" dirty="0"/>
              <a:t>, 20.12.2023</a:t>
            </a:r>
          </a:p>
          <a:p>
            <a:endParaRPr lang="fr-CH" dirty="0"/>
          </a:p>
        </p:txBody>
      </p:sp>
      <p:sp>
        <p:nvSpPr>
          <p:cNvPr id="7" name="Rectangle 15"/>
          <p:cNvSpPr txBox="1">
            <a:spLocks noChangeArrowheads="1"/>
          </p:cNvSpPr>
          <p:nvPr/>
        </p:nvSpPr>
        <p:spPr>
          <a:xfrm>
            <a:off x="5461000" y="5197961"/>
            <a:ext cx="4182110" cy="1561717"/>
          </a:xfrm>
          <a:prstGeom prst="rect">
            <a:avLst/>
          </a:prstGeom>
        </p:spPr>
        <p:txBody>
          <a:bodyPr/>
          <a:lstStyle>
            <a:lvl1pPr marL="177800" indent="-177800" algn="l" rtl="0" eaLnBrk="1" fontAlgn="base" hangingPunct="1">
              <a:spcBef>
                <a:spcPct val="20000"/>
              </a:spcBef>
              <a:spcAft>
                <a:spcPct val="0"/>
              </a:spcAft>
              <a:buFont typeface="Wingdings" panose="05000000000000000000" pitchFamily="2" charset="2"/>
              <a:buChar char="§"/>
              <a:defRPr sz="2100">
                <a:solidFill>
                  <a:schemeClr val="tx1"/>
                </a:solidFill>
                <a:latin typeface="+mn-lt"/>
                <a:ea typeface="+mn-ea"/>
                <a:cs typeface="+mn-cs"/>
              </a:defRPr>
            </a:lvl1pPr>
            <a:lvl2pPr marL="357188" indent="-177800" algn="l" rtl="0" eaLnBrk="1" fontAlgn="base" hangingPunct="1">
              <a:spcBef>
                <a:spcPct val="20000"/>
              </a:spcBef>
              <a:spcAft>
                <a:spcPct val="0"/>
              </a:spcAft>
              <a:buClr>
                <a:schemeClr val="bg2"/>
              </a:buClr>
              <a:buFont typeface="Wingdings" panose="05000000000000000000" pitchFamily="2" charset="2"/>
              <a:buChar char="§"/>
              <a:defRPr sz="2100">
                <a:solidFill>
                  <a:schemeClr val="tx1"/>
                </a:solidFill>
                <a:latin typeface="+mn-lt"/>
              </a:defRPr>
            </a:lvl2pPr>
            <a:lvl3pPr marL="534988" indent="-176213" algn="l" rtl="0" eaLnBrk="1" fontAlgn="base" hangingPunct="1">
              <a:spcBef>
                <a:spcPct val="20000"/>
              </a:spcBef>
              <a:spcAft>
                <a:spcPct val="0"/>
              </a:spcAft>
              <a:buClr>
                <a:srgbClr val="B2B2B2"/>
              </a:buClr>
              <a:buFont typeface="Wingdings" panose="05000000000000000000" pitchFamily="2" charset="2"/>
              <a:buChar char="§"/>
              <a:defRPr sz="2100">
                <a:solidFill>
                  <a:schemeClr val="tx1"/>
                </a:solidFill>
                <a:latin typeface="+mn-lt"/>
              </a:defRPr>
            </a:lvl3pPr>
            <a:lvl4pPr marL="714375" indent="-177800" algn="l" rtl="0" eaLnBrk="1" fontAlgn="base" hangingPunct="1">
              <a:spcBef>
                <a:spcPct val="20000"/>
              </a:spcBef>
              <a:spcAft>
                <a:spcPct val="0"/>
              </a:spcAft>
              <a:buClr>
                <a:srgbClr val="C0C0C0"/>
              </a:buClr>
              <a:buFont typeface="Wingdings" panose="05000000000000000000" pitchFamily="2" charset="2"/>
              <a:buChar char="§"/>
              <a:defRPr sz="2100">
                <a:solidFill>
                  <a:schemeClr val="tx1"/>
                </a:solidFill>
                <a:latin typeface="+mn-lt"/>
              </a:defRPr>
            </a:lvl4pPr>
            <a:lvl5pPr marL="900113" indent="-184150" algn="l" rtl="0" eaLnBrk="1" fontAlgn="base" hangingPunct="1">
              <a:spcBef>
                <a:spcPct val="20000"/>
              </a:spcBef>
              <a:spcAft>
                <a:spcPct val="0"/>
              </a:spcAft>
              <a:buClr>
                <a:srgbClr val="DDDDDD"/>
              </a:buClr>
              <a:buFont typeface="Wingdings" panose="05000000000000000000" pitchFamily="2" charset="2"/>
              <a:buChar char="§"/>
              <a:defRPr sz="2100">
                <a:solidFill>
                  <a:schemeClr val="tx1"/>
                </a:solidFill>
                <a:latin typeface="+mn-lt"/>
              </a:defRPr>
            </a:lvl5pPr>
            <a:lvl6pPr marL="1357313" indent="-184150" algn="l" rtl="0" eaLnBrk="1" fontAlgn="base" hangingPunct="1">
              <a:spcBef>
                <a:spcPct val="20000"/>
              </a:spcBef>
              <a:spcAft>
                <a:spcPct val="0"/>
              </a:spcAft>
              <a:buClr>
                <a:srgbClr val="DDDDDD"/>
              </a:buClr>
              <a:buChar char="•"/>
              <a:defRPr sz="2100">
                <a:solidFill>
                  <a:schemeClr val="tx1"/>
                </a:solidFill>
                <a:latin typeface="+mn-lt"/>
              </a:defRPr>
            </a:lvl6pPr>
            <a:lvl7pPr marL="1814513" indent="-184150" algn="l" rtl="0" eaLnBrk="1" fontAlgn="base" hangingPunct="1">
              <a:spcBef>
                <a:spcPct val="20000"/>
              </a:spcBef>
              <a:spcAft>
                <a:spcPct val="0"/>
              </a:spcAft>
              <a:buClr>
                <a:srgbClr val="DDDDDD"/>
              </a:buClr>
              <a:buChar char="•"/>
              <a:defRPr sz="2100">
                <a:solidFill>
                  <a:schemeClr val="tx1"/>
                </a:solidFill>
                <a:latin typeface="+mn-lt"/>
              </a:defRPr>
            </a:lvl7pPr>
            <a:lvl8pPr marL="2271713" indent="-184150" algn="l" rtl="0" eaLnBrk="1" fontAlgn="base" hangingPunct="1">
              <a:spcBef>
                <a:spcPct val="20000"/>
              </a:spcBef>
              <a:spcAft>
                <a:spcPct val="0"/>
              </a:spcAft>
              <a:buClr>
                <a:srgbClr val="DDDDDD"/>
              </a:buClr>
              <a:buChar char="•"/>
              <a:defRPr sz="2100">
                <a:solidFill>
                  <a:schemeClr val="tx1"/>
                </a:solidFill>
                <a:latin typeface="+mn-lt"/>
              </a:defRPr>
            </a:lvl8pPr>
            <a:lvl9pPr marL="2728913" indent="-18415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lgn="r">
              <a:buNone/>
            </a:pPr>
            <a:r>
              <a:rPr lang="de-CH" sz="2000" b="1" kern="0" dirty="0">
                <a:solidFill>
                  <a:schemeClr val="accent3"/>
                </a:solidFill>
              </a:rPr>
              <a:t>William Häni</a:t>
            </a:r>
            <a:endParaRPr lang="de-DE" sz="2000" kern="0" dirty="0">
              <a:cs typeface="Times New Roman" pitchFamily="18" charset="0"/>
            </a:endParaRPr>
          </a:p>
          <a:p>
            <a:pPr marL="0" indent="0" algn="r">
              <a:buNone/>
            </a:pPr>
            <a:r>
              <a:rPr lang="de-DE" sz="2000" kern="0" dirty="0">
                <a:solidFill>
                  <a:schemeClr val="accent3"/>
                </a:solidFill>
                <a:cs typeface="Times New Roman" pitchFamily="18" charset="0"/>
              </a:rPr>
              <a:t>Module BCLt044 – 2022</a:t>
            </a:r>
          </a:p>
          <a:p>
            <a:pPr marL="0" indent="0" algn="r">
              <a:buNone/>
            </a:pPr>
            <a:r>
              <a:rPr lang="de-DE" sz="2000" kern="0" dirty="0">
                <a:solidFill>
                  <a:schemeClr val="accent3"/>
                </a:solidFill>
                <a:cs typeface="Times New Roman" pitchFamily="18" charset="0"/>
              </a:rPr>
              <a:t>14.03.2022</a:t>
            </a:r>
            <a:endParaRPr lang="fr-CH" sz="2000" kern="0" dirty="0">
              <a:solidFill>
                <a:schemeClr val="accent3"/>
              </a:solidFill>
            </a:endParaRPr>
          </a:p>
          <a:p>
            <a:endParaRPr lang="de-CH" sz="2000" kern="0" dirty="0"/>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r="17306"/>
          <a:stretch/>
        </p:blipFill>
        <p:spPr>
          <a:xfrm rot="5400000">
            <a:off x="7143461" y="2040731"/>
            <a:ext cx="5671127" cy="3333750"/>
          </a:xfrm>
          <a:prstGeom prst="rect">
            <a:avLst/>
          </a:prstGeom>
        </p:spPr>
      </p:pic>
    </p:spTree>
    <p:extLst>
      <p:ext uri="{BB962C8B-B14F-4D97-AF65-F5344CB8AC3E}">
        <p14:creationId xmlns:p14="http://schemas.microsoft.com/office/powerpoint/2010/main" val="11903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rganigramme : Disque magnétique 13"/>
          <p:cNvSpPr/>
          <p:nvPr/>
        </p:nvSpPr>
        <p:spPr>
          <a:xfrm>
            <a:off x="-5106553" y="4566813"/>
            <a:ext cx="3885889" cy="1361577"/>
          </a:xfrm>
          <a:prstGeom prst="flowChartMagneticDisk">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16" name="Ellipse 15"/>
          <p:cNvSpPr/>
          <p:nvPr/>
        </p:nvSpPr>
        <p:spPr>
          <a:xfrm>
            <a:off x="-4766427" y="4759299"/>
            <a:ext cx="3168003" cy="233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17" name="Ellipse 16"/>
          <p:cNvSpPr/>
          <p:nvPr/>
        </p:nvSpPr>
        <p:spPr>
          <a:xfrm>
            <a:off x="-5084647" y="4575417"/>
            <a:ext cx="3844800" cy="4428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2" name="Titre 1"/>
          <p:cNvSpPr>
            <a:spLocks noGrp="1"/>
          </p:cNvSpPr>
          <p:nvPr>
            <p:ph type="title"/>
          </p:nvPr>
        </p:nvSpPr>
        <p:spPr/>
        <p:txBody>
          <a:bodyPr/>
          <a:lstStyle/>
          <a:p>
            <a:r>
              <a:rPr lang="fr-CH" dirty="0"/>
              <a:t>Quel impact aura cette flore dans la cuve?</a:t>
            </a:r>
          </a:p>
        </p:txBody>
      </p:sp>
      <p:sp>
        <p:nvSpPr>
          <p:cNvPr id="75" name="Espace réservé du contenu 74"/>
          <p:cNvSpPr>
            <a:spLocks noGrp="1"/>
          </p:cNvSpPr>
          <p:nvPr>
            <p:ph idx="1"/>
          </p:nvPr>
        </p:nvSpPr>
        <p:spPr/>
        <p:txBody>
          <a:bodyPr/>
          <a:lstStyle/>
          <a:p>
            <a:pPr marL="0" indent="0">
              <a:buNone/>
            </a:pPr>
            <a:r>
              <a:rPr lang="fr-CH" dirty="0"/>
              <a:t>Cela dépend:</a:t>
            </a:r>
          </a:p>
          <a:p>
            <a:r>
              <a:rPr lang="fr-CH" dirty="0"/>
              <a:t>de la quantité de germes</a:t>
            </a:r>
          </a:p>
          <a:p>
            <a:r>
              <a:rPr lang="fr-CH" dirty="0"/>
              <a:t>de la dominance</a:t>
            </a:r>
          </a:p>
          <a:p>
            <a:r>
              <a:rPr lang="fr-CH" dirty="0"/>
              <a:t>de la virulence</a:t>
            </a:r>
          </a:p>
          <a:p>
            <a:r>
              <a:rPr lang="fr-CH" dirty="0"/>
              <a:t>de la flore concurrente (cultures lactiques)</a:t>
            </a:r>
          </a:p>
          <a:p>
            <a:endParaRPr lang="fr-CH" dirty="0"/>
          </a:p>
        </p:txBody>
      </p:sp>
      <p:sp>
        <p:nvSpPr>
          <p:cNvPr id="15" name="Ellipse 14"/>
          <p:cNvSpPr/>
          <p:nvPr/>
        </p:nvSpPr>
        <p:spPr>
          <a:xfrm>
            <a:off x="-5020626" y="4666445"/>
            <a:ext cx="3727607" cy="346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55" name="Organigramme : Disque magnétique 54"/>
          <p:cNvSpPr/>
          <p:nvPr/>
        </p:nvSpPr>
        <p:spPr>
          <a:xfrm>
            <a:off x="3162645" y="3622791"/>
            <a:ext cx="7079042" cy="2258811"/>
          </a:xfrm>
          <a:prstGeom prst="flowChartMagneticDisk">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57" name="Ellipse 56"/>
          <p:cNvSpPr/>
          <p:nvPr/>
        </p:nvSpPr>
        <p:spPr>
          <a:xfrm>
            <a:off x="3200048" y="3638104"/>
            <a:ext cx="7004187" cy="806662"/>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58" name="Ellipse 57"/>
          <p:cNvSpPr/>
          <p:nvPr/>
        </p:nvSpPr>
        <p:spPr>
          <a:xfrm>
            <a:off x="3279568" y="3800309"/>
            <a:ext cx="6790688" cy="631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23" name="Organigramme : Terminateur 22"/>
          <p:cNvSpPr/>
          <p:nvPr/>
        </p:nvSpPr>
        <p:spPr bwMode="auto">
          <a:xfrm rot="19063608">
            <a:off x="6783621" y="4084909"/>
            <a:ext cx="589831" cy="84262"/>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5" name="Ellipse 24"/>
          <p:cNvSpPr/>
          <p:nvPr/>
        </p:nvSpPr>
        <p:spPr bwMode="auto">
          <a:xfrm rot="3737211">
            <a:off x="4811850" y="3991091"/>
            <a:ext cx="264088" cy="26408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6" name="Ellipse 25"/>
          <p:cNvSpPr/>
          <p:nvPr/>
        </p:nvSpPr>
        <p:spPr bwMode="auto">
          <a:xfrm rot="5400000">
            <a:off x="4130738" y="3967208"/>
            <a:ext cx="168523" cy="168523"/>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7" name="Ellipse 26"/>
          <p:cNvSpPr/>
          <p:nvPr/>
        </p:nvSpPr>
        <p:spPr bwMode="auto">
          <a:xfrm rot="3737211">
            <a:off x="5717291" y="4157072"/>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9" name="Organigramme : Terminateur 28"/>
          <p:cNvSpPr/>
          <p:nvPr/>
        </p:nvSpPr>
        <p:spPr bwMode="auto">
          <a:xfrm rot="21031715">
            <a:off x="8671708" y="4077220"/>
            <a:ext cx="421308" cy="84262"/>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0" name="Ellipse 29"/>
          <p:cNvSpPr/>
          <p:nvPr/>
        </p:nvSpPr>
        <p:spPr bwMode="auto">
          <a:xfrm rot="3737211">
            <a:off x="5809871" y="3987681"/>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1" name="Ellipse 30"/>
          <p:cNvSpPr/>
          <p:nvPr/>
        </p:nvSpPr>
        <p:spPr bwMode="auto">
          <a:xfrm rot="3737211">
            <a:off x="5556400" y="4115575"/>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2" name="Ellipse 31"/>
          <p:cNvSpPr/>
          <p:nvPr/>
        </p:nvSpPr>
        <p:spPr bwMode="auto">
          <a:xfrm rot="5400000">
            <a:off x="8182120" y="4048896"/>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3" name="Ellipse 32"/>
          <p:cNvSpPr/>
          <p:nvPr/>
        </p:nvSpPr>
        <p:spPr bwMode="auto">
          <a:xfrm rot="3737211">
            <a:off x="6222890" y="3907924"/>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4" name="Ellipse 33"/>
          <p:cNvSpPr/>
          <p:nvPr/>
        </p:nvSpPr>
        <p:spPr bwMode="auto">
          <a:xfrm rot="3737211">
            <a:off x="6211000" y="4003046"/>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5" name="Ellipse 34"/>
          <p:cNvSpPr/>
          <p:nvPr/>
        </p:nvSpPr>
        <p:spPr bwMode="auto">
          <a:xfrm rot="3737211">
            <a:off x="6329902" y="4276521"/>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7" name="Organigramme : Terminateur 36"/>
          <p:cNvSpPr/>
          <p:nvPr/>
        </p:nvSpPr>
        <p:spPr bwMode="auto">
          <a:xfrm rot="6192045">
            <a:off x="5299611" y="3988029"/>
            <a:ext cx="252785" cy="84262"/>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9" name="Ellipse 38"/>
          <p:cNvSpPr/>
          <p:nvPr/>
        </p:nvSpPr>
        <p:spPr bwMode="auto">
          <a:xfrm rot="3737211">
            <a:off x="6211000" y="4121948"/>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0" name="Ellipse 39"/>
          <p:cNvSpPr/>
          <p:nvPr/>
        </p:nvSpPr>
        <p:spPr bwMode="auto">
          <a:xfrm rot="3737211">
            <a:off x="6246670" y="4205180"/>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1" name="Ellipse 40"/>
          <p:cNvSpPr/>
          <p:nvPr/>
        </p:nvSpPr>
        <p:spPr bwMode="auto">
          <a:xfrm rot="5400000">
            <a:off x="8122668" y="4132127"/>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6" name="Accolade fermante 75"/>
          <p:cNvSpPr/>
          <p:nvPr/>
        </p:nvSpPr>
        <p:spPr bwMode="auto">
          <a:xfrm>
            <a:off x="6940127" y="1556425"/>
            <a:ext cx="384972" cy="160407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7" name="ZoneTexte 76"/>
          <p:cNvSpPr txBox="1"/>
          <p:nvPr/>
        </p:nvSpPr>
        <p:spPr>
          <a:xfrm>
            <a:off x="7325098" y="1671702"/>
            <a:ext cx="4438115" cy="1384995"/>
          </a:xfrm>
          <a:prstGeom prst="rect">
            <a:avLst/>
          </a:prstGeom>
          <a:noFill/>
        </p:spPr>
        <p:txBody>
          <a:bodyPr wrap="square" rtlCol="0">
            <a:spAutoFit/>
          </a:bodyPr>
          <a:lstStyle/>
          <a:p>
            <a:r>
              <a:rPr lang="fr-CH" i="1" dirty="0">
                <a:solidFill>
                  <a:srgbClr val="FF0000"/>
                </a:solidFill>
              </a:rPr>
              <a:t>Elle ne doit pas prendre le dessus sur la flore souhaitée </a:t>
            </a:r>
            <a:r>
              <a:rPr lang="fr-CH" sz="1800" i="1" dirty="0">
                <a:solidFill>
                  <a:srgbClr val="FF0000"/>
                </a:solidFill>
              </a:rPr>
              <a:t>(ex: la réductase du lait de mélange ne doit pas être impacté)</a:t>
            </a:r>
          </a:p>
        </p:txBody>
      </p:sp>
    </p:spTree>
    <p:extLst>
      <p:ext uri="{BB962C8B-B14F-4D97-AF65-F5344CB8AC3E}">
        <p14:creationId xmlns:p14="http://schemas.microsoft.com/office/powerpoint/2010/main" val="374448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rganigramme : Disque magnétique 13"/>
          <p:cNvSpPr/>
          <p:nvPr/>
        </p:nvSpPr>
        <p:spPr>
          <a:xfrm>
            <a:off x="-5106553" y="4566813"/>
            <a:ext cx="3885889" cy="1361577"/>
          </a:xfrm>
          <a:prstGeom prst="flowChartMagneticDisk">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16" name="Ellipse 15"/>
          <p:cNvSpPr/>
          <p:nvPr/>
        </p:nvSpPr>
        <p:spPr>
          <a:xfrm>
            <a:off x="-4766427" y="4759299"/>
            <a:ext cx="3168003" cy="2334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17" name="Ellipse 16"/>
          <p:cNvSpPr/>
          <p:nvPr/>
        </p:nvSpPr>
        <p:spPr>
          <a:xfrm>
            <a:off x="-5084647" y="4575417"/>
            <a:ext cx="3844800" cy="4428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2" name="Titre 1"/>
          <p:cNvSpPr>
            <a:spLocks noGrp="1"/>
          </p:cNvSpPr>
          <p:nvPr>
            <p:ph type="title"/>
          </p:nvPr>
        </p:nvSpPr>
        <p:spPr/>
        <p:txBody>
          <a:bodyPr/>
          <a:lstStyle/>
          <a:p>
            <a:r>
              <a:rPr lang="fr-CH" dirty="0"/>
              <a:t>Quel impact aura cette flore dans la cuve?</a:t>
            </a:r>
          </a:p>
        </p:txBody>
      </p:sp>
      <p:sp>
        <p:nvSpPr>
          <p:cNvPr id="15" name="Ellipse 14"/>
          <p:cNvSpPr/>
          <p:nvPr/>
        </p:nvSpPr>
        <p:spPr>
          <a:xfrm>
            <a:off x="-5020626" y="4666445"/>
            <a:ext cx="3727607" cy="346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55" name="Organigramme : Disque magnétique 54"/>
          <p:cNvSpPr/>
          <p:nvPr/>
        </p:nvSpPr>
        <p:spPr>
          <a:xfrm>
            <a:off x="3162645" y="3622791"/>
            <a:ext cx="7079042" cy="2258811"/>
          </a:xfrm>
          <a:prstGeom prst="flowChartMagneticDisk">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57" name="Ellipse 56"/>
          <p:cNvSpPr/>
          <p:nvPr/>
        </p:nvSpPr>
        <p:spPr>
          <a:xfrm>
            <a:off x="3200048" y="3638104"/>
            <a:ext cx="7004187" cy="806662"/>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58" name="Ellipse 57"/>
          <p:cNvSpPr/>
          <p:nvPr/>
        </p:nvSpPr>
        <p:spPr>
          <a:xfrm>
            <a:off x="3279568" y="3800309"/>
            <a:ext cx="6790688" cy="631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H"/>
          </a:p>
        </p:txBody>
      </p:sp>
      <p:sp>
        <p:nvSpPr>
          <p:cNvPr id="23" name="Organigramme : Terminateur 22"/>
          <p:cNvSpPr/>
          <p:nvPr/>
        </p:nvSpPr>
        <p:spPr bwMode="auto">
          <a:xfrm rot="19063608">
            <a:off x="6783621" y="4084909"/>
            <a:ext cx="589831" cy="84262"/>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5" name="Ellipse 24"/>
          <p:cNvSpPr/>
          <p:nvPr/>
        </p:nvSpPr>
        <p:spPr bwMode="auto">
          <a:xfrm rot="3737211">
            <a:off x="4811850" y="3991091"/>
            <a:ext cx="264088" cy="26408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6" name="Ellipse 25"/>
          <p:cNvSpPr/>
          <p:nvPr/>
        </p:nvSpPr>
        <p:spPr bwMode="auto">
          <a:xfrm rot="5400000">
            <a:off x="4130738" y="3967208"/>
            <a:ext cx="168523" cy="168523"/>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7" name="Ellipse 26"/>
          <p:cNvSpPr/>
          <p:nvPr/>
        </p:nvSpPr>
        <p:spPr bwMode="auto">
          <a:xfrm rot="3737211">
            <a:off x="5717291" y="4157072"/>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9" name="Organigramme : Terminateur 28"/>
          <p:cNvSpPr/>
          <p:nvPr/>
        </p:nvSpPr>
        <p:spPr bwMode="auto">
          <a:xfrm rot="21031715">
            <a:off x="8671708" y="4077220"/>
            <a:ext cx="421308" cy="84262"/>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0" name="Ellipse 29"/>
          <p:cNvSpPr/>
          <p:nvPr/>
        </p:nvSpPr>
        <p:spPr bwMode="auto">
          <a:xfrm rot="3737211">
            <a:off x="5809871" y="3987681"/>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1" name="Ellipse 30"/>
          <p:cNvSpPr/>
          <p:nvPr/>
        </p:nvSpPr>
        <p:spPr bwMode="auto">
          <a:xfrm rot="3737211">
            <a:off x="5556400" y="4115575"/>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2" name="Ellipse 31"/>
          <p:cNvSpPr/>
          <p:nvPr/>
        </p:nvSpPr>
        <p:spPr bwMode="auto">
          <a:xfrm rot="5400000">
            <a:off x="8182120" y="4048896"/>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3" name="Ellipse 32"/>
          <p:cNvSpPr/>
          <p:nvPr/>
        </p:nvSpPr>
        <p:spPr bwMode="auto">
          <a:xfrm rot="3737211">
            <a:off x="6222890" y="3907924"/>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4" name="Ellipse 33"/>
          <p:cNvSpPr/>
          <p:nvPr/>
        </p:nvSpPr>
        <p:spPr bwMode="auto">
          <a:xfrm rot="3737211">
            <a:off x="6211000" y="4003046"/>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5" name="Ellipse 34"/>
          <p:cNvSpPr/>
          <p:nvPr/>
        </p:nvSpPr>
        <p:spPr bwMode="auto">
          <a:xfrm rot="3737211">
            <a:off x="6329902" y="4276521"/>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7" name="Organigramme : Terminateur 36"/>
          <p:cNvSpPr/>
          <p:nvPr/>
        </p:nvSpPr>
        <p:spPr bwMode="auto">
          <a:xfrm rot="6192045">
            <a:off x="5299611" y="3988029"/>
            <a:ext cx="252785" cy="84262"/>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9" name="Ellipse 38"/>
          <p:cNvSpPr/>
          <p:nvPr/>
        </p:nvSpPr>
        <p:spPr bwMode="auto">
          <a:xfrm rot="3737211">
            <a:off x="6211000" y="4121948"/>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0" name="Ellipse 39"/>
          <p:cNvSpPr/>
          <p:nvPr/>
        </p:nvSpPr>
        <p:spPr bwMode="auto">
          <a:xfrm rot="3737211">
            <a:off x="6246670" y="4205180"/>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1" name="Ellipse 40"/>
          <p:cNvSpPr/>
          <p:nvPr/>
        </p:nvSpPr>
        <p:spPr bwMode="auto">
          <a:xfrm rot="5400000">
            <a:off x="8122668" y="4132127"/>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aphicFrame>
        <p:nvGraphicFramePr>
          <p:cNvPr id="59" name="Tableau 58"/>
          <p:cNvGraphicFramePr>
            <a:graphicFrameLocks noGrp="1"/>
          </p:cNvGraphicFramePr>
          <p:nvPr/>
        </p:nvGraphicFramePr>
        <p:xfrm>
          <a:off x="1728000" y="1061361"/>
          <a:ext cx="9647757" cy="2225044"/>
        </p:xfrm>
        <a:graphic>
          <a:graphicData uri="http://schemas.openxmlformats.org/drawingml/2006/table">
            <a:tbl>
              <a:tblPr firstRow="1" bandRow="1">
                <a:tableStyleId>{5C22544A-7EE6-4342-B048-85BDC9FD1C3A}</a:tableStyleId>
              </a:tblPr>
              <a:tblGrid>
                <a:gridCol w="3215919">
                  <a:extLst>
                    <a:ext uri="{9D8B030D-6E8A-4147-A177-3AD203B41FA5}">
                      <a16:colId xmlns:a16="http://schemas.microsoft.com/office/drawing/2014/main" val="211374050"/>
                    </a:ext>
                  </a:extLst>
                </a:gridCol>
                <a:gridCol w="3215919">
                  <a:extLst>
                    <a:ext uri="{9D8B030D-6E8A-4147-A177-3AD203B41FA5}">
                      <a16:colId xmlns:a16="http://schemas.microsoft.com/office/drawing/2014/main" val="3693900984"/>
                    </a:ext>
                  </a:extLst>
                </a:gridCol>
                <a:gridCol w="3215919">
                  <a:extLst>
                    <a:ext uri="{9D8B030D-6E8A-4147-A177-3AD203B41FA5}">
                      <a16:colId xmlns:a16="http://schemas.microsoft.com/office/drawing/2014/main" val="2111727736"/>
                    </a:ext>
                  </a:extLst>
                </a:gridCol>
              </a:tblGrid>
              <a:tr h="306081">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1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Décoloration…</a:t>
                      </a:r>
                      <a:endParaRPr lang="fr-CH"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652328152"/>
                  </a:ext>
                </a:extLst>
              </a:tr>
              <a:tr h="410647">
                <a:tc>
                  <a:txBody>
                    <a:bodyPr/>
                    <a:lstStyle/>
                    <a:p>
                      <a:pPr algn="ctr">
                        <a:lnSpc>
                          <a:spcPct val="100000"/>
                        </a:lnSpc>
                        <a:spcAft>
                          <a:spcPts val="0"/>
                        </a:spcAft>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Forte</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Moyenne</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Faible</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2625125613"/>
                  </a:ext>
                </a:extLst>
              </a:tr>
              <a:tr h="377079">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Germes coliformes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Staphylocoques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Sporulés anaérobies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103863688"/>
                  </a:ext>
                </a:extLst>
              </a:tr>
              <a:tr h="377079">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Entérocoques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1600" dirty="0" err="1">
                          <a:effectLst/>
                          <a:latin typeface="Arial" panose="020B0604020202020204" pitchFamily="34" charset="0"/>
                          <a:ea typeface="Times New Roman" panose="02020603050405020304" pitchFamily="18" charset="0"/>
                          <a:cs typeface="Times New Roman" panose="02020603050405020304" pitchFamily="18" charset="0"/>
                        </a:rPr>
                        <a:t>Strepto</a:t>
                      </a:r>
                      <a:r>
                        <a:rPr lang="fr-FR" sz="16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1600" dirty="0" err="1">
                          <a:effectLst/>
                          <a:latin typeface="Arial" panose="020B0604020202020204" pitchFamily="34" charset="0"/>
                          <a:ea typeface="Times New Roman" panose="02020603050405020304" pitchFamily="18" charset="0"/>
                          <a:cs typeface="Times New Roman" panose="02020603050405020304" pitchFamily="18" charset="0"/>
                        </a:rPr>
                        <a:t>thermophilus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1600" dirty="0" err="1">
                          <a:effectLst/>
                          <a:latin typeface="Arial" panose="020B0604020202020204" pitchFamily="34" charset="0"/>
                          <a:ea typeface="Times New Roman" panose="02020603050405020304" pitchFamily="18" charset="0"/>
                          <a:cs typeface="Times New Roman" panose="02020603050405020304" pitchFamily="18" charset="0"/>
                        </a:rPr>
                        <a:t>Pseudomonades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2149586557"/>
                  </a:ext>
                </a:extLst>
              </a:tr>
              <a:tr h="377079">
                <a:tc>
                  <a:txBody>
                    <a:bodyPr/>
                    <a:lstStyle/>
                    <a:p>
                      <a:pPr algn="ctr">
                        <a:lnSpc>
                          <a:spcPct val="100000"/>
                        </a:lnSpc>
                        <a:spcAft>
                          <a:spcPts val="0"/>
                        </a:spcAft>
                      </a:pPr>
                      <a:r>
                        <a:rPr lang="fr-FR" sz="1600" dirty="0" err="1">
                          <a:effectLst/>
                          <a:latin typeface="Arial" panose="020B0604020202020204" pitchFamily="34" charset="0"/>
                          <a:ea typeface="Times New Roman" panose="02020603050405020304" pitchFamily="18" charset="0"/>
                          <a:cs typeface="Times New Roman" panose="02020603050405020304" pitchFamily="18" charset="0"/>
                        </a:rPr>
                        <a:t>Lactocoques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Lactobacilles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Bacillus </a:t>
                      </a:r>
                      <a:r>
                        <a:rPr lang="fr-FR" sz="1600" dirty="0" err="1">
                          <a:effectLst/>
                          <a:latin typeface="Arial" panose="020B0604020202020204" pitchFamily="34" charset="0"/>
                          <a:ea typeface="Times New Roman" panose="02020603050405020304" pitchFamily="18" charset="0"/>
                          <a:cs typeface="Times New Roman" panose="02020603050405020304" pitchFamily="18" charset="0"/>
                        </a:rPr>
                        <a:t>cereus</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3981378572"/>
                  </a:ext>
                </a:extLst>
              </a:tr>
              <a:tr h="377079">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Bacillus </a:t>
                      </a:r>
                      <a:r>
                        <a:rPr lang="fr-FR" sz="1600" dirty="0" err="1">
                          <a:effectLst/>
                          <a:latin typeface="Arial" panose="020B0604020202020204" pitchFamily="34" charset="0"/>
                          <a:ea typeface="Times New Roman" panose="02020603050405020304" pitchFamily="18" charset="0"/>
                          <a:cs typeface="Times New Roman" panose="02020603050405020304" pitchFamily="18" charset="0"/>
                        </a:rPr>
                        <a:t>sp</a:t>
                      </a:r>
                      <a:r>
                        <a:rPr lang="fr-FR"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1602630723"/>
                  </a:ext>
                </a:extLst>
              </a:tr>
            </a:tbl>
          </a:graphicData>
        </a:graphic>
      </p:graphicFrame>
      <p:sp>
        <p:nvSpPr>
          <p:cNvPr id="60" name="ZoneTexte 2"/>
          <p:cNvSpPr txBox="1"/>
          <p:nvPr/>
        </p:nvSpPr>
        <p:spPr>
          <a:xfrm>
            <a:off x="7693677" y="2173883"/>
            <a:ext cx="49645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latin typeface="Berlin Sans FB Demi" panose="020E0802020502020306" pitchFamily="34" charset="0"/>
              </a:rPr>
              <a:t>√*</a:t>
            </a:r>
            <a:endParaRPr lang="en-US" sz="1600" dirty="0"/>
          </a:p>
        </p:txBody>
      </p:sp>
      <p:sp>
        <p:nvSpPr>
          <p:cNvPr id="61" name="ZoneTexte 60"/>
          <p:cNvSpPr txBox="1"/>
          <p:nvPr/>
        </p:nvSpPr>
        <p:spPr>
          <a:xfrm>
            <a:off x="4319044" y="1553467"/>
            <a:ext cx="658845" cy="830997"/>
          </a:xfrm>
          <a:prstGeom prst="rect">
            <a:avLst/>
          </a:prstGeom>
          <a:noFill/>
        </p:spPr>
        <p:txBody>
          <a:bodyPr wrap="square" rtlCol="0">
            <a:spAutoFit/>
          </a:bodyPr>
          <a:lstStyle/>
          <a:p>
            <a:r>
              <a:rPr lang="en-US" sz="4800" b="1" dirty="0">
                <a:solidFill>
                  <a:srgbClr val="FF0000"/>
                </a:solidFill>
                <a:sym typeface="Wingdings 2" panose="05020102010507070707" pitchFamily="18" charset="2"/>
              </a:rPr>
              <a:t></a:t>
            </a:r>
            <a:endParaRPr lang="en-US" sz="4800" b="1" dirty="0">
              <a:solidFill>
                <a:srgbClr val="FF0000"/>
              </a:solidFill>
            </a:endParaRPr>
          </a:p>
        </p:txBody>
      </p:sp>
      <p:sp>
        <p:nvSpPr>
          <p:cNvPr id="62" name="ZoneTexte 61"/>
          <p:cNvSpPr txBox="1"/>
          <p:nvPr/>
        </p:nvSpPr>
        <p:spPr>
          <a:xfrm>
            <a:off x="4320942" y="2015132"/>
            <a:ext cx="658845" cy="830997"/>
          </a:xfrm>
          <a:prstGeom prst="rect">
            <a:avLst/>
          </a:prstGeom>
          <a:noFill/>
        </p:spPr>
        <p:txBody>
          <a:bodyPr wrap="square" rtlCol="0">
            <a:spAutoFit/>
          </a:bodyPr>
          <a:lstStyle/>
          <a:p>
            <a:r>
              <a:rPr lang="en-US" sz="4800" b="1" dirty="0">
                <a:solidFill>
                  <a:srgbClr val="FF0000"/>
                </a:solidFill>
                <a:sym typeface="Wingdings 2" panose="05020102010507070707" pitchFamily="18" charset="2"/>
              </a:rPr>
              <a:t></a:t>
            </a:r>
            <a:endParaRPr lang="en-US" sz="4800" b="1" dirty="0">
              <a:solidFill>
                <a:srgbClr val="FF0000"/>
              </a:solidFill>
            </a:endParaRPr>
          </a:p>
        </p:txBody>
      </p:sp>
      <p:sp>
        <p:nvSpPr>
          <p:cNvPr id="63" name="ZoneTexte 2"/>
          <p:cNvSpPr txBox="1"/>
          <p:nvPr/>
        </p:nvSpPr>
        <p:spPr>
          <a:xfrm>
            <a:off x="7710475" y="2539732"/>
            <a:ext cx="49645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latin typeface="Berlin Sans FB Demi" panose="020E0802020502020306" pitchFamily="34" charset="0"/>
              </a:rPr>
              <a:t>√*</a:t>
            </a:r>
            <a:endParaRPr lang="en-US" sz="1600" dirty="0"/>
          </a:p>
        </p:txBody>
      </p:sp>
      <p:sp>
        <p:nvSpPr>
          <p:cNvPr id="64" name="Forme libre 63"/>
          <p:cNvSpPr/>
          <p:nvPr/>
        </p:nvSpPr>
        <p:spPr bwMode="auto">
          <a:xfrm>
            <a:off x="2316063" y="1762009"/>
            <a:ext cx="2025279" cy="756000"/>
          </a:xfrm>
          <a:custGeom>
            <a:avLst/>
            <a:gdLst>
              <a:gd name="connsiteX0" fmla="*/ 2456481 w 2982008"/>
              <a:gd name="connsiteY0" fmla="*/ 588935 h 650929"/>
              <a:gd name="connsiteX1" fmla="*/ 2347993 w 2982008"/>
              <a:gd name="connsiteY1" fmla="*/ 596684 h 650929"/>
              <a:gd name="connsiteX2" fmla="*/ 2193010 w 2982008"/>
              <a:gd name="connsiteY2" fmla="*/ 612183 h 650929"/>
              <a:gd name="connsiteX3" fmla="*/ 1239864 w 2982008"/>
              <a:gd name="connsiteY3" fmla="*/ 635430 h 650929"/>
              <a:gd name="connsiteX4" fmla="*/ 922149 w 2982008"/>
              <a:gd name="connsiteY4" fmla="*/ 650929 h 650929"/>
              <a:gd name="connsiteX5" fmla="*/ 410705 w 2982008"/>
              <a:gd name="connsiteY5" fmla="*/ 643179 h 650929"/>
              <a:gd name="connsiteX6" fmla="*/ 333213 w 2982008"/>
              <a:gd name="connsiteY6" fmla="*/ 612183 h 650929"/>
              <a:gd name="connsiteX7" fmla="*/ 271220 w 2982008"/>
              <a:gd name="connsiteY7" fmla="*/ 565688 h 650929"/>
              <a:gd name="connsiteX8" fmla="*/ 185979 w 2982008"/>
              <a:gd name="connsiteY8" fmla="*/ 472698 h 650929"/>
              <a:gd name="connsiteX9" fmla="*/ 131735 w 2982008"/>
              <a:gd name="connsiteY9" fmla="*/ 418454 h 650929"/>
              <a:gd name="connsiteX10" fmla="*/ 108488 w 2982008"/>
              <a:gd name="connsiteY10" fmla="*/ 379708 h 650929"/>
              <a:gd name="connsiteX11" fmla="*/ 61993 w 2982008"/>
              <a:gd name="connsiteY11" fmla="*/ 333213 h 650929"/>
              <a:gd name="connsiteX12" fmla="*/ 46495 w 2982008"/>
              <a:gd name="connsiteY12" fmla="*/ 309966 h 650929"/>
              <a:gd name="connsiteX13" fmla="*/ 0 w 2982008"/>
              <a:gd name="connsiteY13" fmla="*/ 255722 h 650929"/>
              <a:gd name="connsiteX14" fmla="*/ 7749 w 2982008"/>
              <a:gd name="connsiteY14" fmla="*/ 147234 h 650929"/>
              <a:gd name="connsiteX15" fmla="*/ 23247 w 2982008"/>
              <a:gd name="connsiteY15" fmla="*/ 131735 h 650929"/>
              <a:gd name="connsiteX16" fmla="*/ 69742 w 2982008"/>
              <a:gd name="connsiteY16" fmla="*/ 100739 h 650929"/>
              <a:gd name="connsiteX17" fmla="*/ 162732 w 2982008"/>
              <a:gd name="connsiteY17" fmla="*/ 85240 h 650929"/>
              <a:gd name="connsiteX18" fmla="*/ 643179 w 2982008"/>
              <a:gd name="connsiteY18" fmla="*/ 77491 h 650929"/>
              <a:gd name="connsiteX19" fmla="*/ 1069383 w 2982008"/>
              <a:gd name="connsiteY19" fmla="*/ 69742 h 650929"/>
              <a:gd name="connsiteX20" fmla="*/ 1604074 w 2982008"/>
              <a:gd name="connsiteY20" fmla="*/ 46495 h 650929"/>
              <a:gd name="connsiteX21" fmla="*/ 2154264 w 2982008"/>
              <a:gd name="connsiteY21" fmla="*/ 30996 h 650929"/>
              <a:gd name="connsiteX22" fmla="*/ 2293749 w 2982008"/>
              <a:gd name="connsiteY22" fmla="*/ 15498 h 650929"/>
              <a:gd name="connsiteX23" fmla="*/ 2316996 w 2982008"/>
              <a:gd name="connsiteY23" fmla="*/ 7749 h 650929"/>
              <a:gd name="connsiteX24" fmla="*/ 2549471 w 2982008"/>
              <a:gd name="connsiteY24" fmla="*/ 0 h 650929"/>
              <a:gd name="connsiteX25" fmla="*/ 2913681 w 2982008"/>
              <a:gd name="connsiteY25" fmla="*/ 7749 h 650929"/>
              <a:gd name="connsiteX26" fmla="*/ 2944678 w 2982008"/>
              <a:gd name="connsiteY26" fmla="*/ 30996 h 650929"/>
              <a:gd name="connsiteX27" fmla="*/ 2952427 w 2982008"/>
              <a:gd name="connsiteY27" fmla="*/ 54244 h 650929"/>
              <a:gd name="connsiteX28" fmla="*/ 2967925 w 2982008"/>
              <a:gd name="connsiteY28" fmla="*/ 85240 h 650929"/>
              <a:gd name="connsiteX29" fmla="*/ 2960176 w 2982008"/>
              <a:gd name="connsiteY29" fmla="*/ 255722 h 650929"/>
              <a:gd name="connsiteX30" fmla="*/ 2898183 w 2982008"/>
              <a:gd name="connsiteY30" fmla="*/ 325464 h 650929"/>
              <a:gd name="connsiteX31" fmla="*/ 2789695 w 2982008"/>
              <a:gd name="connsiteY31" fmla="*/ 402956 h 650929"/>
              <a:gd name="connsiteX32" fmla="*/ 2719952 w 2982008"/>
              <a:gd name="connsiteY32" fmla="*/ 441701 h 650929"/>
              <a:gd name="connsiteX33" fmla="*/ 2696705 w 2982008"/>
              <a:gd name="connsiteY33" fmla="*/ 449451 h 650929"/>
              <a:gd name="connsiteX34" fmla="*/ 2642461 w 2982008"/>
              <a:gd name="connsiteY34" fmla="*/ 464949 h 650929"/>
              <a:gd name="connsiteX35" fmla="*/ 2626962 w 2982008"/>
              <a:gd name="connsiteY35" fmla="*/ 480447 h 650929"/>
              <a:gd name="connsiteX36" fmla="*/ 2557220 w 2982008"/>
              <a:gd name="connsiteY36" fmla="*/ 503695 h 650929"/>
              <a:gd name="connsiteX37" fmla="*/ 2502976 w 2982008"/>
              <a:gd name="connsiteY37" fmla="*/ 519193 h 650929"/>
              <a:gd name="connsiteX38" fmla="*/ 2440983 w 2982008"/>
              <a:gd name="connsiteY38" fmla="*/ 550190 h 650929"/>
              <a:gd name="connsiteX39" fmla="*/ 2409986 w 2982008"/>
              <a:gd name="connsiteY39" fmla="*/ 573437 h 650929"/>
              <a:gd name="connsiteX40" fmla="*/ 2386739 w 2982008"/>
              <a:gd name="connsiteY40" fmla="*/ 588935 h 65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82008" h="650929">
                <a:moveTo>
                  <a:pt x="2456481" y="588935"/>
                </a:moveTo>
                <a:cubicBezTo>
                  <a:pt x="2420318" y="591518"/>
                  <a:pt x="2384068" y="593076"/>
                  <a:pt x="2347993" y="596684"/>
                </a:cubicBezTo>
                <a:cubicBezTo>
                  <a:pt x="2204505" y="611033"/>
                  <a:pt x="2458459" y="601841"/>
                  <a:pt x="2193010" y="612183"/>
                </a:cubicBezTo>
                <a:cubicBezTo>
                  <a:pt x="1758018" y="629130"/>
                  <a:pt x="1669457" y="628270"/>
                  <a:pt x="1239864" y="635430"/>
                </a:cubicBezTo>
                <a:cubicBezTo>
                  <a:pt x="1161667" y="640030"/>
                  <a:pt x="989189" y="650929"/>
                  <a:pt x="922149" y="650929"/>
                </a:cubicBezTo>
                <a:cubicBezTo>
                  <a:pt x="751648" y="650929"/>
                  <a:pt x="581186" y="645762"/>
                  <a:pt x="410705" y="643179"/>
                </a:cubicBezTo>
                <a:cubicBezTo>
                  <a:pt x="385503" y="634779"/>
                  <a:pt x="356016" y="627385"/>
                  <a:pt x="333213" y="612183"/>
                </a:cubicBezTo>
                <a:cubicBezTo>
                  <a:pt x="311721" y="597855"/>
                  <a:pt x="291063" y="582224"/>
                  <a:pt x="271220" y="565688"/>
                </a:cubicBezTo>
                <a:cubicBezTo>
                  <a:pt x="245900" y="544588"/>
                  <a:pt x="202692" y="490605"/>
                  <a:pt x="185979" y="472698"/>
                </a:cubicBezTo>
                <a:cubicBezTo>
                  <a:pt x="168532" y="454004"/>
                  <a:pt x="148105" y="438098"/>
                  <a:pt x="131735" y="418454"/>
                </a:cubicBezTo>
                <a:cubicBezTo>
                  <a:pt x="122093" y="406883"/>
                  <a:pt x="118026" y="391365"/>
                  <a:pt x="108488" y="379708"/>
                </a:cubicBezTo>
                <a:cubicBezTo>
                  <a:pt x="94609" y="362744"/>
                  <a:pt x="76555" y="349595"/>
                  <a:pt x="61993" y="333213"/>
                </a:cubicBezTo>
                <a:cubicBezTo>
                  <a:pt x="55806" y="326252"/>
                  <a:pt x="51908" y="317544"/>
                  <a:pt x="46495" y="309966"/>
                </a:cubicBezTo>
                <a:cubicBezTo>
                  <a:pt x="21643" y="275173"/>
                  <a:pt x="28162" y="283884"/>
                  <a:pt x="0" y="255722"/>
                </a:cubicBezTo>
                <a:cubicBezTo>
                  <a:pt x="2583" y="219559"/>
                  <a:pt x="1068" y="182868"/>
                  <a:pt x="7749" y="147234"/>
                </a:cubicBezTo>
                <a:cubicBezTo>
                  <a:pt x="9095" y="140053"/>
                  <a:pt x="17402" y="136119"/>
                  <a:pt x="23247" y="131735"/>
                </a:cubicBezTo>
                <a:cubicBezTo>
                  <a:pt x="38148" y="120559"/>
                  <a:pt x="52785" y="108447"/>
                  <a:pt x="69742" y="100739"/>
                </a:cubicBezTo>
                <a:cubicBezTo>
                  <a:pt x="79525" y="96292"/>
                  <a:pt x="160451" y="85306"/>
                  <a:pt x="162732" y="85240"/>
                </a:cubicBezTo>
                <a:cubicBezTo>
                  <a:pt x="322835" y="80599"/>
                  <a:pt x="483033" y="80228"/>
                  <a:pt x="643179" y="77491"/>
                </a:cubicBezTo>
                <a:lnTo>
                  <a:pt x="1069383" y="69742"/>
                </a:lnTo>
                <a:cubicBezTo>
                  <a:pt x="1247613" y="61993"/>
                  <a:pt x="1425716" y="50290"/>
                  <a:pt x="1604074" y="46495"/>
                </a:cubicBezTo>
                <a:cubicBezTo>
                  <a:pt x="2030317" y="37425"/>
                  <a:pt x="1846958" y="43800"/>
                  <a:pt x="2154264" y="30996"/>
                </a:cubicBezTo>
                <a:cubicBezTo>
                  <a:pt x="2254582" y="10933"/>
                  <a:pt x="2106881" y="38856"/>
                  <a:pt x="2293749" y="15498"/>
                </a:cubicBezTo>
                <a:cubicBezTo>
                  <a:pt x="2301854" y="14485"/>
                  <a:pt x="2308843" y="8243"/>
                  <a:pt x="2316996" y="7749"/>
                </a:cubicBezTo>
                <a:cubicBezTo>
                  <a:pt x="2394389" y="3059"/>
                  <a:pt x="2471979" y="2583"/>
                  <a:pt x="2549471" y="0"/>
                </a:cubicBezTo>
                <a:cubicBezTo>
                  <a:pt x="2670874" y="2583"/>
                  <a:pt x="2792622" y="-1746"/>
                  <a:pt x="2913681" y="7749"/>
                </a:cubicBezTo>
                <a:cubicBezTo>
                  <a:pt x="2926557" y="8759"/>
                  <a:pt x="2936410" y="21074"/>
                  <a:pt x="2944678" y="30996"/>
                </a:cubicBezTo>
                <a:cubicBezTo>
                  <a:pt x="2949907" y="37271"/>
                  <a:pt x="2949209" y="46736"/>
                  <a:pt x="2952427" y="54244"/>
                </a:cubicBezTo>
                <a:cubicBezTo>
                  <a:pt x="2956977" y="64862"/>
                  <a:pt x="2962759" y="74908"/>
                  <a:pt x="2967925" y="85240"/>
                </a:cubicBezTo>
                <a:cubicBezTo>
                  <a:pt x="2983450" y="147343"/>
                  <a:pt x="2992529" y="168369"/>
                  <a:pt x="2960176" y="255722"/>
                </a:cubicBezTo>
                <a:cubicBezTo>
                  <a:pt x="2949373" y="284890"/>
                  <a:pt x="2920177" y="303470"/>
                  <a:pt x="2898183" y="325464"/>
                </a:cubicBezTo>
                <a:cubicBezTo>
                  <a:pt x="2865212" y="358435"/>
                  <a:pt x="2829848" y="379337"/>
                  <a:pt x="2789695" y="402956"/>
                </a:cubicBezTo>
                <a:cubicBezTo>
                  <a:pt x="2766772" y="416440"/>
                  <a:pt x="2743739" y="429808"/>
                  <a:pt x="2719952" y="441701"/>
                </a:cubicBezTo>
                <a:cubicBezTo>
                  <a:pt x="2712646" y="445354"/>
                  <a:pt x="2704529" y="447104"/>
                  <a:pt x="2696705" y="449451"/>
                </a:cubicBezTo>
                <a:cubicBezTo>
                  <a:pt x="2678693" y="454855"/>
                  <a:pt x="2660542" y="459783"/>
                  <a:pt x="2642461" y="464949"/>
                </a:cubicBezTo>
                <a:cubicBezTo>
                  <a:pt x="2637295" y="470115"/>
                  <a:pt x="2633613" y="477424"/>
                  <a:pt x="2626962" y="480447"/>
                </a:cubicBezTo>
                <a:cubicBezTo>
                  <a:pt x="2604654" y="490587"/>
                  <a:pt x="2580641" y="496488"/>
                  <a:pt x="2557220" y="503695"/>
                </a:cubicBezTo>
                <a:cubicBezTo>
                  <a:pt x="2544307" y="507668"/>
                  <a:pt x="2516380" y="512491"/>
                  <a:pt x="2502976" y="519193"/>
                </a:cubicBezTo>
                <a:cubicBezTo>
                  <a:pt x="2429769" y="555796"/>
                  <a:pt x="2493409" y="532712"/>
                  <a:pt x="2440983" y="550190"/>
                </a:cubicBezTo>
                <a:cubicBezTo>
                  <a:pt x="2430651" y="557939"/>
                  <a:pt x="2420496" y="565930"/>
                  <a:pt x="2409986" y="573437"/>
                </a:cubicBezTo>
                <a:cubicBezTo>
                  <a:pt x="2402408" y="578850"/>
                  <a:pt x="2386739" y="588935"/>
                  <a:pt x="2386739" y="588935"/>
                </a:cubicBezTo>
              </a:path>
            </a:pathLst>
          </a:custGeom>
          <a:noFill/>
          <a:ln w="28575" cap="flat" cmpd="sng" algn="ctr">
            <a:solidFill>
              <a:srgbClr val="E6000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8" name="Rectangle à coins arrondis 67"/>
          <p:cNvSpPr/>
          <p:nvPr/>
        </p:nvSpPr>
        <p:spPr bwMode="auto">
          <a:xfrm>
            <a:off x="382394" y="2918152"/>
            <a:ext cx="2374508" cy="1127759"/>
          </a:xfrm>
          <a:prstGeom prst="wedgeRoundRectCallout">
            <a:avLst>
              <a:gd name="adj1" fmla="val 42252"/>
              <a:gd name="adj2" fmla="val -85193"/>
              <a:gd name="adj3" fmla="val 16667"/>
            </a:avLst>
          </a:prstGeom>
          <a:solidFill>
            <a:schemeClr val="bg1"/>
          </a:solidFill>
          <a:ln w="9525" cap="flat" cmpd="sng" algn="ctr">
            <a:solidFill>
              <a:srgbClr val="E6000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CH" sz="2000" dirty="0">
                <a:solidFill>
                  <a:srgbClr val="FF0000"/>
                </a:solidFill>
                <a:latin typeface="+mj-lt"/>
              </a:rPr>
              <a:t>Défauts:</a:t>
            </a:r>
          </a:p>
          <a:p>
            <a:pPr marL="342900" indent="-342900">
              <a:buFont typeface="Arial" panose="020B0604020202020204" pitchFamily="34" charset="0"/>
              <a:buChar char="•"/>
            </a:pPr>
            <a:r>
              <a:rPr lang="fr-CH" sz="2000" dirty="0">
                <a:solidFill>
                  <a:srgbClr val="FF0000"/>
                </a:solidFill>
                <a:latin typeface="+mj-lt"/>
              </a:rPr>
              <a:t>arôme impure</a:t>
            </a:r>
          </a:p>
          <a:p>
            <a:pPr marL="342900" indent="-342900">
              <a:buFont typeface="Arial" panose="020B0604020202020204" pitchFamily="34" charset="0"/>
              <a:buChar char="•"/>
            </a:pPr>
            <a:r>
              <a:rPr lang="fr-CH" sz="2000" dirty="0">
                <a:solidFill>
                  <a:srgbClr val="FF0000"/>
                </a:solidFill>
                <a:latin typeface="+mj-lt"/>
              </a:rPr>
              <a:t>ouverture</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a:ln>
                <a:noFill/>
              </a:ln>
              <a:solidFill>
                <a:schemeClr val="tx1"/>
              </a:solidFill>
              <a:effectLst/>
              <a:latin typeface="+mj-lt"/>
            </a:endParaRPr>
          </a:p>
        </p:txBody>
      </p:sp>
      <p:sp>
        <p:nvSpPr>
          <p:cNvPr id="69" name="Rectangle à coins arrondis 68"/>
          <p:cNvSpPr/>
          <p:nvPr/>
        </p:nvSpPr>
        <p:spPr bwMode="auto">
          <a:xfrm>
            <a:off x="8599246" y="2430630"/>
            <a:ext cx="2884998" cy="1127759"/>
          </a:xfrm>
          <a:prstGeom prst="wedgeRoundRectCallout">
            <a:avLst>
              <a:gd name="adj1" fmla="val -86352"/>
              <a:gd name="adj2" fmla="val -40530"/>
              <a:gd name="adj3" fmla="val 16667"/>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CH" sz="2000" dirty="0">
                <a:solidFill>
                  <a:sysClr val="windowText" lastClr="000000"/>
                </a:solidFill>
                <a:latin typeface="+mj-lt"/>
              </a:rPr>
              <a:t>Défauts:</a:t>
            </a:r>
          </a:p>
          <a:p>
            <a:pPr marL="342900" indent="-342900">
              <a:buFont typeface="Arial" panose="020B0604020202020204" pitchFamily="34" charset="0"/>
              <a:buChar char="•"/>
            </a:pPr>
            <a:r>
              <a:rPr lang="fr-CH" sz="2000" dirty="0">
                <a:solidFill>
                  <a:sysClr val="windowText" lastClr="000000"/>
                </a:solidFill>
                <a:latin typeface="+mj-lt"/>
              </a:rPr>
              <a:t>Lait mûr</a:t>
            </a:r>
          </a:p>
          <a:p>
            <a:pPr marL="342900" indent="-342900">
              <a:buFont typeface="Arial" panose="020B0604020202020204" pitchFamily="34" charset="0"/>
              <a:buChar char="•"/>
            </a:pPr>
            <a:r>
              <a:rPr lang="fr-CH" sz="2000" dirty="0">
                <a:solidFill>
                  <a:sysClr val="windowText" lastClr="000000"/>
                </a:solidFill>
                <a:latin typeface="+mj-lt"/>
              </a:rPr>
              <a:t>Pâte courte, sèche</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dirty="0">
              <a:ln>
                <a:noFill/>
              </a:ln>
              <a:solidFill>
                <a:sysClr val="windowText" lastClr="000000"/>
              </a:solidFill>
              <a:effectLst/>
              <a:latin typeface="+mj-lt"/>
            </a:endParaRPr>
          </a:p>
        </p:txBody>
      </p:sp>
      <p:sp>
        <p:nvSpPr>
          <p:cNvPr id="72" name="ZoneTexte 2"/>
          <p:cNvSpPr txBox="1"/>
          <p:nvPr/>
        </p:nvSpPr>
        <p:spPr>
          <a:xfrm>
            <a:off x="4415282" y="2567051"/>
            <a:ext cx="49645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latin typeface="Berlin Sans FB Demi" panose="020E0802020502020306" pitchFamily="34" charset="0"/>
              </a:rPr>
              <a:t>√*</a:t>
            </a:r>
            <a:endParaRPr lang="en-US" sz="1600" dirty="0"/>
          </a:p>
        </p:txBody>
      </p:sp>
      <p:sp>
        <p:nvSpPr>
          <p:cNvPr id="74" name="Forme libre 73"/>
          <p:cNvSpPr/>
          <p:nvPr/>
        </p:nvSpPr>
        <p:spPr bwMode="auto">
          <a:xfrm>
            <a:off x="2602899" y="2162014"/>
            <a:ext cx="4991270" cy="875654"/>
          </a:xfrm>
          <a:custGeom>
            <a:avLst/>
            <a:gdLst>
              <a:gd name="connsiteX0" fmla="*/ 2302315 w 4991270"/>
              <a:gd name="connsiteY0" fmla="*/ 402955 h 875654"/>
              <a:gd name="connsiteX1" fmla="*/ 2263569 w 4991270"/>
              <a:gd name="connsiteY1" fmla="*/ 418454 h 875654"/>
              <a:gd name="connsiteX2" fmla="*/ 2201576 w 4991270"/>
              <a:gd name="connsiteY2" fmla="*/ 433952 h 875654"/>
              <a:gd name="connsiteX3" fmla="*/ 2155081 w 4991270"/>
              <a:gd name="connsiteY3" fmla="*/ 449450 h 875654"/>
              <a:gd name="connsiteX4" fmla="*/ 1356918 w 4991270"/>
              <a:gd name="connsiteY4" fmla="*/ 441701 h 875654"/>
              <a:gd name="connsiteX5" fmla="*/ 961711 w 4991270"/>
              <a:gd name="connsiteY5" fmla="*/ 426203 h 875654"/>
              <a:gd name="connsiteX6" fmla="*/ 891969 w 4991270"/>
              <a:gd name="connsiteY6" fmla="*/ 418454 h 875654"/>
              <a:gd name="connsiteX7" fmla="*/ 729237 w 4991270"/>
              <a:gd name="connsiteY7" fmla="*/ 402955 h 875654"/>
              <a:gd name="connsiteX8" fmla="*/ 93806 w 4991270"/>
              <a:gd name="connsiteY8" fmla="*/ 410705 h 875654"/>
              <a:gd name="connsiteX9" fmla="*/ 16315 w 4991270"/>
              <a:gd name="connsiteY9" fmla="*/ 433952 h 875654"/>
              <a:gd name="connsiteX10" fmla="*/ 8565 w 4991270"/>
              <a:gd name="connsiteY10" fmla="*/ 464949 h 875654"/>
              <a:gd name="connsiteX11" fmla="*/ 816 w 4991270"/>
              <a:gd name="connsiteY11" fmla="*/ 488196 h 875654"/>
              <a:gd name="connsiteX12" fmla="*/ 8565 w 4991270"/>
              <a:gd name="connsiteY12" fmla="*/ 604433 h 875654"/>
              <a:gd name="connsiteX13" fmla="*/ 55060 w 4991270"/>
              <a:gd name="connsiteY13" fmla="*/ 650928 h 875654"/>
              <a:gd name="connsiteX14" fmla="*/ 109304 w 4991270"/>
              <a:gd name="connsiteY14" fmla="*/ 666427 h 875654"/>
              <a:gd name="connsiteX15" fmla="*/ 148050 w 4991270"/>
              <a:gd name="connsiteY15" fmla="*/ 697423 h 875654"/>
              <a:gd name="connsiteX16" fmla="*/ 163548 w 4991270"/>
              <a:gd name="connsiteY16" fmla="*/ 712922 h 875654"/>
              <a:gd name="connsiteX17" fmla="*/ 210043 w 4991270"/>
              <a:gd name="connsiteY17" fmla="*/ 728420 h 875654"/>
              <a:gd name="connsiteX18" fmla="*/ 225542 w 4991270"/>
              <a:gd name="connsiteY18" fmla="*/ 743918 h 875654"/>
              <a:gd name="connsiteX19" fmla="*/ 256538 w 4991270"/>
              <a:gd name="connsiteY19" fmla="*/ 751667 h 875654"/>
              <a:gd name="connsiteX20" fmla="*/ 279786 w 4991270"/>
              <a:gd name="connsiteY20" fmla="*/ 759417 h 875654"/>
              <a:gd name="connsiteX21" fmla="*/ 357277 w 4991270"/>
              <a:gd name="connsiteY21" fmla="*/ 782664 h 875654"/>
              <a:gd name="connsiteX22" fmla="*/ 396023 w 4991270"/>
              <a:gd name="connsiteY22" fmla="*/ 790413 h 875654"/>
              <a:gd name="connsiteX23" fmla="*/ 419270 w 4991270"/>
              <a:gd name="connsiteY23" fmla="*/ 798162 h 875654"/>
              <a:gd name="connsiteX24" fmla="*/ 489013 w 4991270"/>
              <a:gd name="connsiteY24" fmla="*/ 805911 h 875654"/>
              <a:gd name="connsiteX25" fmla="*/ 667243 w 4991270"/>
              <a:gd name="connsiteY25" fmla="*/ 829159 h 875654"/>
              <a:gd name="connsiteX26" fmla="*/ 891969 w 4991270"/>
              <a:gd name="connsiteY26" fmla="*/ 844657 h 875654"/>
              <a:gd name="connsiteX27" fmla="*/ 1062450 w 4991270"/>
              <a:gd name="connsiteY27" fmla="*/ 852406 h 875654"/>
              <a:gd name="connsiteX28" fmla="*/ 1349169 w 4991270"/>
              <a:gd name="connsiteY28" fmla="*/ 867905 h 875654"/>
              <a:gd name="connsiteX29" fmla="*/ 1674633 w 4991270"/>
              <a:gd name="connsiteY29" fmla="*/ 875654 h 875654"/>
              <a:gd name="connsiteX30" fmla="*/ 2294565 w 4991270"/>
              <a:gd name="connsiteY30" fmla="*/ 867905 h 875654"/>
              <a:gd name="connsiteX31" fmla="*/ 2317813 w 4991270"/>
              <a:gd name="connsiteY31" fmla="*/ 860155 h 875654"/>
              <a:gd name="connsiteX32" fmla="*/ 2387555 w 4991270"/>
              <a:gd name="connsiteY32" fmla="*/ 852406 h 875654"/>
              <a:gd name="connsiteX33" fmla="*/ 2496043 w 4991270"/>
              <a:gd name="connsiteY33" fmla="*/ 836908 h 875654"/>
              <a:gd name="connsiteX34" fmla="*/ 2589033 w 4991270"/>
              <a:gd name="connsiteY34" fmla="*/ 813661 h 875654"/>
              <a:gd name="connsiteX35" fmla="*/ 2751765 w 4991270"/>
              <a:gd name="connsiteY35" fmla="*/ 774915 h 875654"/>
              <a:gd name="connsiteX36" fmla="*/ 2813759 w 4991270"/>
              <a:gd name="connsiteY36" fmla="*/ 767166 h 875654"/>
              <a:gd name="connsiteX37" fmla="*/ 3960633 w 4991270"/>
              <a:gd name="connsiteY37" fmla="*/ 759417 h 875654"/>
              <a:gd name="connsiteX38" fmla="*/ 4417833 w 4991270"/>
              <a:gd name="connsiteY38" fmla="*/ 751667 h 875654"/>
              <a:gd name="connsiteX39" fmla="*/ 4464328 w 4991270"/>
              <a:gd name="connsiteY39" fmla="*/ 743918 h 875654"/>
              <a:gd name="connsiteX40" fmla="*/ 4518572 w 4991270"/>
              <a:gd name="connsiteY40" fmla="*/ 736169 h 875654"/>
              <a:gd name="connsiteX41" fmla="*/ 4541820 w 4991270"/>
              <a:gd name="connsiteY41" fmla="*/ 728420 h 875654"/>
              <a:gd name="connsiteX42" fmla="*/ 4619311 w 4991270"/>
              <a:gd name="connsiteY42" fmla="*/ 705172 h 875654"/>
              <a:gd name="connsiteX43" fmla="*/ 4665806 w 4991270"/>
              <a:gd name="connsiteY43" fmla="*/ 674176 h 875654"/>
              <a:gd name="connsiteX44" fmla="*/ 4735548 w 4991270"/>
              <a:gd name="connsiteY44" fmla="*/ 635430 h 875654"/>
              <a:gd name="connsiteX45" fmla="*/ 4774294 w 4991270"/>
              <a:gd name="connsiteY45" fmla="*/ 596684 h 875654"/>
              <a:gd name="connsiteX46" fmla="*/ 4789793 w 4991270"/>
              <a:gd name="connsiteY46" fmla="*/ 573437 h 875654"/>
              <a:gd name="connsiteX47" fmla="*/ 4813040 w 4991270"/>
              <a:gd name="connsiteY47" fmla="*/ 542440 h 875654"/>
              <a:gd name="connsiteX48" fmla="*/ 4844037 w 4991270"/>
              <a:gd name="connsiteY48" fmla="*/ 519193 h 875654"/>
              <a:gd name="connsiteX49" fmla="*/ 4859535 w 4991270"/>
              <a:gd name="connsiteY49" fmla="*/ 495945 h 875654"/>
              <a:gd name="connsiteX50" fmla="*/ 4898281 w 4991270"/>
              <a:gd name="connsiteY50" fmla="*/ 457200 h 875654"/>
              <a:gd name="connsiteX51" fmla="*/ 4952525 w 4991270"/>
              <a:gd name="connsiteY51" fmla="*/ 387457 h 875654"/>
              <a:gd name="connsiteX52" fmla="*/ 4960274 w 4991270"/>
              <a:gd name="connsiteY52" fmla="*/ 364210 h 875654"/>
              <a:gd name="connsiteX53" fmla="*/ 4983521 w 4991270"/>
              <a:gd name="connsiteY53" fmla="*/ 325464 h 875654"/>
              <a:gd name="connsiteX54" fmla="*/ 4991270 w 4991270"/>
              <a:gd name="connsiteY54" fmla="*/ 278969 h 875654"/>
              <a:gd name="connsiteX55" fmla="*/ 4983521 w 4991270"/>
              <a:gd name="connsiteY55" fmla="*/ 185979 h 875654"/>
              <a:gd name="connsiteX56" fmla="*/ 4975772 w 4991270"/>
              <a:gd name="connsiteY56" fmla="*/ 162732 h 875654"/>
              <a:gd name="connsiteX57" fmla="*/ 4960274 w 4991270"/>
              <a:gd name="connsiteY57" fmla="*/ 147233 h 875654"/>
              <a:gd name="connsiteX58" fmla="*/ 4929277 w 4991270"/>
              <a:gd name="connsiteY58" fmla="*/ 108488 h 875654"/>
              <a:gd name="connsiteX59" fmla="*/ 4906030 w 4991270"/>
              <a:gd name="connsiteY59" fmla="*/ 100739 h 875654"/>
              <a:gd name="connsiteX60" fmla="*/ 4828538 w 4991270"/>
              <a:gd name="connsiteY60" fmla="*/ 85240 h 875654"/>
              <a:gd name="connsiteX61" fmla="*/ 4797542 w 4991270"/>
              <a:gd name="connsiteY61" fmla="*/ 77491 h 875654"/>
              <a:gd name="connsiteX62" fmla="*/ 4681304 w 4991270"/>
              <a:gd name="connsiteY62" fmla="*/ 54244 h 875654"/>
              <a:gd name="connsiteX63" fmla="*/ 4379087 w 4991270"/>
              <a:gd name="connsiteY63" fmla="*/ 38745 h 875654"/>
              <a:gd name="connsiteX64" fmla="*/ 4224104 w 4991270"/>
              <a:gd name="connsiteY64" fmla="*/ 30996 h 875654"/>
              <a:gd name="connsiteX65" fmla="*/ 4053623 w 4991270"/>
              <a:gd name="connsiteY65" fmla="*/ 15498 h 875654"/>
              <a:gd name="connsiteX66" fmla="*/ 3859894 w 4991270"/>
              <a:gd name="connsiteY66" fmla="*/ 0 h 875654"/>
              <a:gd name="connsiteX67" fmla="*/ 3046233 w 4991270"/>
              <a:gd name="connsiteY67" fmla="*/ 7749 h 875654"/>
              <a:gd name="connsiteX68" fmla="*/ 2999738 w 4991270"/>
              <a:gd name="connsiteY68" fmla="*/ 15498 h 875654"/>
              <a:gd name="connsiteX69" fmla="*/ 2968742 w 4991270"/>
              <a:gd name="connsiteY69" fmla="*/ 30996 h 875654"/>
              <a:gd name="connsiteX70" fmla="*/ 2945494 w 4991270"/>
              <a:gd name="connsiteY70" fmla="*/ 38745 h 875654"/>
              <a:gd name="connsiteX71" fmla="*/ 2914498 w 4991270"/>
              <a:gd name="connsiteY71" fmla="*/ 77491 h 875654"/>
              <a:gd name="connsiteX72" fmla="*/ 2906748 w 4991270"/>
              <a:gd name="connsiteY72" fmla="*/ 100739 h 875654"/>
              <a:gd name="connsiteX73" fmla="*/ 2868003 w 4991270"/>
              <a:gd name="connsiteY73" fmla="*/ 154983 h 875654"/>
              <a:gd name="connsiteX74" fmla="*/ 2829257 w 4991270"/>
              <a:gd name="connsiteY74" fmla="*/ 193728 h 875654"/>
              <a:gd name="connsiteX75" fmla="*/ 2751765 w 4991270"/>
              <a:gd name="connsiteY75" fmla="*/ 224725 h 875654"/>
              <a:gd name="connsiteX76" fmla="*/ 2682023 w 4991270"/>
              <a:gd name="connsiteY76" fmla="*/ 247972 h 875654"/>
              <a:gd name="connsiteX77" fmla="*/ 2612281 w 4991270"/>
              <a:gd name="connsiteY77" fmla="*/ 278969 h 875654"/>
              <a:gd name="connsiteX78" fmla="*/ 2573535 w 4991270"/>
              <a:gd name="connsiteY78" fmla="*/ 286718 h 875654"/>
              <a:gd name="connsiteX79" fmla="*/ 2418552 w 4991270"/>
              <a:gd name="connsiteY79" fmla="*/ 333213 h 875654"/>
              <a:gd name="connsiteX80" fmla="*/ 2379806 w 4991270"/>
              <a:gd name="connsiteY80" fmla="*/ 348711 h 875654"/>
              <a:gd name="connsiteX81" fmla="*/ 2356559 w 4991270"/>
              <a:gd name="connsiteY81" fmla="*/ 356461 h 875654"/>
              <a:gd name="connsiteX82" fmla="*/ 2333311 w 4991270"/>
              <a:gd name="connsiteY82" fmla="*/ 371959 h 875654"/>
              <a:gd name="connsiteX83" fmla="*/ 2302315 w 4991270"/>
              <a:gd name="connsiteY83" fmla="*/ 402955 h 87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991270" h="875654">
                <a:moveTo>
                  <a:pt x="2302315" y="402955"/>
                </a:moveTo>
                <a:cubicBezTo>
                  <a:pt x="2290691" y="410704"/>
                  <a:pt x="2276864" y="414363"/>
                  <a:pt x="2263569" y="418454"/>
                </a:cubicBezTo>
                <a:cubicBezTo>
                  <a:pt x="2243211" y="424718"/>
                  <a:pt x="2221783" y="427216"/>
                  <a:pt x="2201576" y="433952"/>
                </a:cubicBezTo>
                <a:lnTo>
                  <a:pt x="2155081" y="449450"/>
                </a:lnTo>
                <a:lnTo>
                  <a:pt x="1356918" y="441701"/>
                </a:lnTo>
                <a:cubicBezTo>
                  <a:pt x="1225106" y="439133"/>
                  <a:pt x="961711" y="426203"/>
                  <a:pt x="961711" y="426203"/>
                </a:cubicBezTo>
                <a:cubicBezTo>
                  <a:pt x="938464" y="423620"/>
                  <a:pt x="915295" y="420182"/>
                  <a:pt x="891969" y="418454"/>
                </a:cubicBezTo>
                <a:cubicBezTo>
                  <a:pt x="733784" y="406737"/>
                  <a:pt x="798510" y="426049"/>
                  <a:pt x="729237" y="402955"/>
                </a:cubicBezTo>
                <a:lnTo>
                  <a:pt x="93806" y="410705"/>
                </a:lnTo>
                <a:cubicBezTo>
                  <a:pt x="42202" y="411865"/>
                  <a:pt x="48712" y="412354"/>
                  <a:pt x="16315" y="433952"/>
                </a:cubicBezTo>
                <a:cubicBezTo>
                  <a:pt x="13732" y="444284"/>
                  <a:pt x="11491" y="454708"/>
                  <a:pt x="8565" y="464949"/>
                </a:cubicBezTo>
                <a:cubicBezTo>
                  <a:pt x="6321" y="472803"/>
                  <a:pt x="816" y="480028"/>
                  <a:pt x="816" y="488196"/>
                </a:cubicBezTo>
                <a:cubicBezTo>
                  <a:pt x="816" y="527028"/>
                  <a:pt x="-3715" y="567594"/>
                  <a:pt x="8565" y="604433"/>
                </a:cubicBezTo>
                <a:cubicBezTo>
                  <a:pt x="15496" y="625226"/>
                  <a:pt x="33797" y="645612"/>
                  <a:pt x="55060" y="650928"/>
                </a:cubicBezTo>
                <a:cubicBezTo>
                  <a:pt x="93981" y="660659"/>
                  <a:pt x="75953" y="655310"/>
                  <a:pt x="109304" y="666427"/>
                </a:cubicBezTo>
                <a:cubicBezTo>
                  <a:pt x="146736" y="703856"/>
                  <a:pt x="99161" y="658310"/>
                  <a:pt x="148050" y="697423"/>
                </a:cubicBezTo>
                <a:cubicBezTo>
                  <a:pt x="153755" y="701987"/>
                  <a:pt x="157013" y="709655"/>
                  <a:pt x="163548" y="712922"/>
                </a:cubicBezTo>
                <a:cubicBezTo>
                  <a:pt x="178160" y="720228"/>
                  <a:pt x="210043" y="728420"/>
                  <a:pt x="210043" y="728420"/>
                </a:cubicBezTo>
                <a:cubicBezTo>
                  <a:pt x="215209" y="733586"/>
                  <a:pt x="219007" y="740651"/>
                  <a:pt x="225542" y="743918"/>
                </a:cubicBezTo>
                <a:cubicBezTo>
                  <a:pt x="235068" y="748681"/>
                  <a:pt x="246298" y="748741"/>
                  <a:pt x="256538" y="751667"/>
                </a:cubicBezTo>
                <a:cubicBezTo>
                  <a:pt x="264392" y="753911"/>
                  <a:pt x="271979" y="757015"/>
                  <a:pt x="279786" y="759417"/>
                </a:cubicBezTo>
                <a:cubicBezTo>
                  <a:pt x="305561" y="767348"/>
                  <a:pt x="331220" y="775716"/>
                  <a:pt x="357277" y="782664"/>
                </a:cubicBezTo>
                <a:cubicBezTo>
                  <a:pt x="370003" y="786058"/>
                  <a:pt x="383245" y="787219"/>
                  <a:pt x="396023" y="790413"/>
                </a:cubicBezTo>
                <a:cubicBezTo>
                  <a:pt x="403947" y="792394"/>
                  <a:pt x="411213" y="796819"/>
                  <a:pt x="419270" y="798162"/>
                </a:cubicBezTo>
                <a:cubicBezTo>
                  <a:pt x="442342" y="802007"/>
                  <a:pt x="465765" y="803328"/>
                  <a:pt x="489013" y="805911"/>
                </a:cubicBezTo>
                <a:cubicBezTo>
                  <a:pt x="585774" y="833558"/>
                  <a:pt x="518541" y="818538"/>
                  <a:pt x="667243" y="829159"/>
                </a:cubicBezTo>
                <a:cubicBezTo>
                  <a:pt x="841832" y="841629"/>
                  <a:pt x="675778" y="833571"/>
                  <a:pt x="891969" y="844657"/>
                </a:cubicBezTo>
                <a:lnTo>
                  <a:pt x="1062450" y="852406"/>
                </a:lnTo>
                <a:cubicBezTo>
                  <a:pt x="1206516" y="859988"/>
                  <a:pt x="1189821" y="862846"/>
                  <a:pt x="1349169" y="867905"/>
                </a:cubicBezTo>
                <a:lnTo>
                  <a:pt x="1674633" y="875654"/>
                </a:lnTo>
                <a:lnTo>
                  <a:pt x="2294565" y="867905"/>
                </a:lnTo>
                <a:cubicBezTo>
                  <a:pt x="2302731" y="867708"/>
                  <a:pt x="2309756" y="861498"/>
                  <a:pt x="2317813" y="860155"/>
                </a:cubicBezTo>
                <a:cubicBezTo>
                  <a:pt x="2340885" y="856309"/>
                  <a:pt x="2364361" y="855431"/>
                  <a:pt x="2387555" y="852406"/>
                </a:cubicBezTo>
                <a:cubicBezTo>
                  <a:pt x="2423778" y="847681"/>
                  <a:pt x="2459880" y="842074"/>
                  <a:pt x="2496043" y="836908"/>
                </a:cubicBezTo>
                <a:cubicBezTo>
                  <a:pt x="2546328" y="820147"/>
                  <a:pt x="2498358" y="835250"/>
                  <a:pt x="2589033" y="813661"/>
                </a:cubicBezTo>
                <a:cubicBezTo>
                  <a:pt x="2627030" y="804614"/>
                  <a:pt x="2709042" y="782454"/>
                  <a:pt x="2751765" y="774915"/>
                </a:cubicBezTo>
                <a:cubicBezTo>
                  <a:pt x="2772274" y="771296"/>
                  <a:pt x="2792935" y="767433"/>
                  <a:pt x="2813759" y="767166"/>
                </a:cubicBezTo>
                <a:lnTo>
                  <a:pt x="3960633" y="759417"/>
                </a:lnTo>
                <a:lnTo>
                  <a:pt x="4417833" y="751667"/>
                </a:lnTo>
                <a:cubicBezTo>
                  <a:pt x="4433538" y="751184"/>
                  <a:pt x="4448799" y="746307"/>
                  <a:pt x="4464328" y="743918"/>
                </a:cubicBezTo>
                <a:cubicBezTo>
                  <a:pt x="4482381" y="741141"/>
                  <a:pt x="4500491" y="738752"/>
                  <a:pt x="4518572" y="736169"/>
                </a:cubicBezTo>
                <a:cubicBezTo>
                  <a:pt x="4526321" y="733586"/>
                  <a:pt x="4533966" y="730664"/>
                  <a:pt x="4541820" y="728420"/>
                </a:cubicBezTo>
                <a:cubicBezTo>
                  <a:pt x="4567777" y="721004"/>
                  <a:pt x="4594754" y="717450"/>
                  <a:pt x="4619311" y="705172"/>
                </a:cubicBezTo>
                <a:cubicBezTo>
                  <a:pt x="4635971" y="696842"/>
                  <a:pt x="4649146" y="682506"/>
                  <a:pt x="4665806" y="674176"/>
                </a:cubicBezTo>
                <a:cubicBezTo>
                  <a:pt x="4710275" y="651942"/>
                  <a:pt x="4686898" y="664622"/>
                  <a:pt x="4735548" y="635430"/>
                </a:cubicBezTo>
                <a:cubicBezTo>
                  <a:pt x="4776879" y="573438"/>
                  <a:pt x="4722633" y="648345"/>
                  <a:pt x="4774294" y="596684"/>
                </a:cubicBezTo>
                <a:cubicBezTo>
                  <a:pt x="4780880" y="590098"/>
                  <a:pt x="4784380" y="581016"/>
                  <a:pt x="4789793" y="573437"/>
                </a:cubicBezTo>
                <a:cubicBezTo>
                  <a:pt x="4797300" y="562927"/>
                  <a:pt x="4803908" y="551572"/>
                  <a:pt x="4813040" y="542440"/>
                </a:cubicBezTo>
                <a:cubicBezTo>
                  <a:pt x="4822172" y="533308"/>
                  <a:pt x="4833705" y="526942"/>
                  <a:pt x="4844037" y="519193"/>
                </a:cubicBezTo>
                <a:cubicBezTo>
                  <a:pt x="4849203" y="511444"/>
                  <a:pt x="4853402" y="502954"/>
                  <a:pt x="4859535" y="495945"/>
                </a:cubicBezTo>
                <a:cubicBezTo>
                  <a:pt x="4871562" y="482199"/>
                  <a:pt x="4888150" y="472397"/>
                  <a:pt x="4898281" y="457200"/>
                </a:cubicBezTo>
                <a:cubicBezTo>
                  <a:pt x="4935356" y="401586"/>
                  <a:pt x="4916106" y="423876"/>
                  <a:pt x="4952525" y="387457"/>
                </a:cubicBezTo>
                <a:cubicBezTo>
                  <a:pt x="4955108" y="379708"/>
                  <a:pt x="4956621" y="371516"/>
                  <a:pt x="4960274" y="364210"/>
                </a:cubicBezTo>
                <a:cubicBezTo>
                  <a:pt x="4967010" y="350738"/>
                  <a:pt x="4978374" y="339619"/>
                  <a:pt x="4983521" y="325464"/>
                </a:cubicBezTo>
                <a:cubicBezTo>
                  <a:pt x="4988890" y="310698"/>
                  <a:pt x="4988687" y="294467"/>
                  <a:pt x="4991270" y="278969"/>
                </a:cubicBezTo>
                <a:cubicBezTo>
                  <a:pt x="4988687" y="247972"/>
                  <a:pt x="4987632" y="216810"/>
                  <a:pt x="4983521" y="185979"/>
                </a:cubicBezTo>
                <a:cubicBezTo>
                  <a:pt x="4982441" y="177882"/>
                  <a:pt x="4979974" y="169736"/>
                  <a:pt x="4975772" y="162732"/>
                </a:cubicBezTo>
                <a:cubicBezTo>
                  <a:pt x="4972013" y="156467"/>
                  <a:pt x="4965440" y="152399"/>
                  <a:pt x="4960274" y="147233"/>
                </a:cubicBezTo>
                <a:cubicBezTo>
                  <a:pt x="4951336" y="120420"/>
                  <a:pt x="4957319" y="122509"/>
                  <a:pt x="4929277" y="108488"/>
                </a:cubicBezTo>
                <a:cubicBezTo>
                  <a:pt x="4921971" y="104835"/>
                  <a:pt x="4913989" y="102576"/>
                  <a:pt x="4906030" y="100739"/>
                </a:cubicBezTo>
                <a:cubicBezTo>
                  <a:pt x="4880362" y="94816"/>
                  <a:pt x="4854094" y="91629"/>
                  <a:pt x="4828538" y="85240"/>
                </a:cubicBezTo>
                <a:cubicBezTo>
                  <a:pt x="4818206" y="82657"/>
                  <a:pt x="4807964" y="79685"/>
                  <a:pt x="4797542" y="77491"/>
                </a:cubicBezTo>
                <a:cubicBezTo>
                  <a:pt x="4758876" y="69351"/>
                  <a:pt x="4720749" y="56565"/>
                  <a:pt x="4681304" y="54244"/>
                </a:cubicBezTo>
                <a:cubicBezTo>
                  <a:pt x="4460772" y="41270"/>
                  <a:pt x="4634906" y="50927"/>
                  <a:pt x="4379087" y="38745"/>
                </a:cubicBezTo>
                <a:cubicBezTo>
                  <a:pt x="4327420" y="36285"/>
                  <a:pt x="4275698" y="34681"/>
                  <a:pt x="4224104" y="30996"/>
                </a:cubicBezTo>
                <a:cubicBezTo>
                  <a:pt x="4167188" y="26931"/>
                  <a:pt x="4110450" y="20664"/>
                  <a:pt x="4053623" y="15498"/>
                </a:cubicBezTo>
                <a:cubicBezTo>
                  <a:pt x="3932278" y="4467"/>
                  <a:pt x="3996838" y="9781"/>
                  <a:pt x="3859894" y="0"/>
                </a:cubicBezTo>
                <a:lnTo>
                  <a:pt x="3046233" y="7749"/>
                </a:lnTo>
                <a:cubicBezTo>
                  <a:pt x="3030523" y="8032"/>
                  <a:pt x="3014787" y="10983"/>
                  <a:pt x="2999738" y="15498"/>
                </a:cubicBezTo>
                <a:cubicBezTo>
                  <a:pt x="2988674" y="18817"/>
                  <a:pt x="2979360" y="26446"/>
                  <a:pt x="2968742" y="30996"/>
                </a:cubicBezTo>
                <a:cubicBezTo>
                  <a:pt x="2961234" y="34214"/>
                  <a:pt x="2953243" y="36162"/>
                  <a:pt x="2945494" y="38745"/>
                </a:cubicBezTo>
                <a:cubicBezTo>
                  <a:pt x="2935162" y="51660"/>
                  <a:pt x="2923264" y="63465"/>
                  <a:pt x="2914498" y="77491"/>
                </a:cubicBezTo>
                <a:cubicBezTo>
                  <a:pt x="2910169" y="84418"/>
                  <a:pt x="2910401" y="93433"/>
                  <a:pt x="2906748" y="100739"/>
                </a:cubicBezTo>
                <a:cubicBezTo>
                  <a:pt x="2901987" y="110261"/>
                  <a:pt x="2872013" y="150472"/>
                  <a:pt x="2868003" y="154983"/>
                </a:cubicBezTo>
                <a:cubicBezTo>
                  <a:pt x="2855869" y="168634"/>
                  <a:pt x="2846215" y="186945"/>
                  <a:pt x="2829257" y="193728"/>
                </a:cubicBezTo>
                <a:cubicBezTo>
                  <a:pt x="2803426" y="204060"/>
                  <a:pt x="2778158" y="215927"/>
                  <a:pt x="2751765" y="224725"/>
                </a:cubicBezTo>
                <a:cubicBezTo>
                  <a:pt x="2728518" y="232474"/>
                  <a:pt x="2704862" y="239090"/>
                  <a:pt x="2682023" y="247972"/>
                </a:cubicBezTo>
                <a:cubicBezTo>
                  <a:pt x="2658313" y="257193"/>
                  <a:pt x="2636239" y="270413"/>
                  <a:pt x="2612281" y="278969"/>
                </a:cubicBezTo>
                <a:cubicBezTo>
                  <a:pt x="2599877" y="283399"/>
                  <a:pt x="2586313" y="283524"/>
                  <a:pt x="2573535" y="286718"/>
                </a:cubicBezTo>
                <a:cubicBezTo>
                  <a:pt x="2513843" y="301641"/>
                  <a:pt x="2475306" y="312944"/>
                  <a:pt x="2418552" y="333213"/>
                </a:cubicBezTo>
                <a:cubicBezTo>
                  <a:pt x="2405452" y="337891"/>
                  <a:pt x="2392830" y="343827"/>
                  <a:pt x="2379806" y="348711"/>
                </a:cubicBezTo>
                <a:cubicBezTo>
                  <a:pt x="2372158" y="351579"/>
                  <a:pt x="2363865" y="352808"/>
                  <a:pt x="2356559" y="356461"/>
                </a:cubicBezTo>
                <a:cubicBezTo>
                  <a:pt x="2348229" y="360626"/>
                  <a:pt x="2341060" y="366793"/>
                  <a:pt x="2333311" y="371959"/>
                </a:cubicBezTo>
                <a:cubicBezTo>
                  <a:pt x="2314609" y="400012"/>
                  <a:pt x="2313939" y="395206"/>
                  <a:pt x="2302315" y="402955"/>
                </a:cubicBezTo>
                <a:close/>
              </a:path>
            </a:pathLst>
          </a:cu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fr-CH"/>
          </a:p>
        </p:txBody>
      </p:sp>
    </p:spTree>
    <p:extLst>
      <p:ext uri="{BB962C8B-B14F-4D97-AF65-F5344CB8AC3E}">
        <p14:creationId xmlns:p14="http://schemas.microsoft.com/office/powerpoint/2010/main" val="39183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9" grpId="0" animBg="1"/>
      <p:bldP spid="72" grpId="0"/>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Essai pratique</a:t>
            </a:r>
            <a:br>
              <a:rPr lang="fr-CH" dirty="0"/>
            </a:br>
            <a:r>
              <a:rPr lang="fr-CH" sz="2800" dirty="0"/>
              <a:t>Résultats des laits de plusieurs producteurs</a:t>
            </a:r>
          </a:p>
        </p:txBody>
      </p:sp>
      <p:graphicFrame>
        <p:nvGraphicFramePr>
          <p:cNvPr id="5" name="Tableau 4"/>
          <p:cNvGraphicFramePr>
            <a:graphicFrameLocks noGrp="1"/>
          </p:cNvGraphicFramePr>
          <p:nvPr>
            <p:extLst>
              <p:ext uri="{D42A27DB-BD31-4B8C-83A1-F6EECF244321}">
                <p14:modId xmlns:p14="http://schemas.microsoft.com/office/powerpoint/2010/main" val="1588355558"/>
              </p:ext>
            </p:extLst>
          </p:nvPr>
        </p:nvGraphicFramePr>
        <p:xfrm>
          <a:off x="1659172" y="1251432"/>
          <a:ext cx="6472104" cy="5188696"/>
        </p:xfrm>
        <a:graphic>
          <a:graphicData uri="http://schemas.openxmlformats.org/drawingml/2006/table">
            <a:tbl>
              <a:tblPr/>
              <a:tblGrid>
                <a:gridCol w="1579301">
                  <a:extLst>
                    <a:ext uri="{9D8B030D-6E8A-4147-A177-3AD203B41FA5}">
                      <a16:colId xmlns:a16="http://schemas.microsoft.com/office/drawing/2014/main" val="20001"/>
                    </a:ext>
                  </a:extLst>
                </a:gridCol>
                <a:gridCol w="1579301">
                  <a:extLst>
                    <a:ext uri="{9D8B030D-6E8A-4147-A177-3AD203B41FA5}">
                      <a16:colId xmlns:a16="http://schemas.microsoft.com/office/drawing/2014/main" val="20002"/>
                    </a:ext>
                  </a:extLst>
                </a:gridCol>
                <a:gridCol w="1579301">
                  <a:extLst>
                    <a:ext uri="{9D8B030D-6E8A-4147-A177-3AD203B41FA5}">
                      <a16:colId xmlns:a16="http://schemas.microsoft.com/office/drawing/2014/main" val="20005"/>
                    </a:ext>
                  </a:extLst>
                </a:gridCol>
                <a:gridCol w="1734201">
                  <a:extLst>
                    <a:ext uri="{9D8B030D-6E8A-4147-A177-3AD203B41FA5}">
                      <a16:colId xmlns:a16="http://schemas.microsoft.com/office/drawing/2014/main" val="20006"/>
                    </a:ext>
                  </a:extLst>
                </a:gridCol>
              </a:tblGrid>
              <a:tr h="513196">
                <a:tc>
                  <a:txBody>
                    <a:bodyPr/>
                    <a:lstStyle/>
                    <a:p>
                      <a:pPr algn="ctr" fontAlgn="b"/>
                      <a:r>
                        <a:rPr lang="fr-CH" sz="1600" b="1" i="0" u="none" strike="noStrike" dirty="0">
                          <a:solidFill>
                            <a:srgbClr val="000000"/>
                          </a:solidFill>
                          <a:effectLst/>
                          <a:latin typeface="Arial" panose="020B0604020202020204" pitchFamily="34" charset="0"/>
                        </a:rPr>
                        <a:t>Fromagerie</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indent="0" algn="ctr" fontAlgn="b"/>
                      <a:r>
                        <a:rPr lang="fr-CH" sz="1600" b="1" i="0" u="none" strike="noStrike" dirty="0">
                          <a:solidFill>
                            <a:srgbClr val="000000"/>
                          </a:solidFill>
                          <a:effectLst/>
                          <a:latin typeface="Arial" panose="020B0604020202020204" pitchFamily="34" charset="0"/>
                        </a:rPr>
                        <a:t>Producteur n°</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600" b="1" i="0" u="none" strike="noStrike" dirty="0">
                          <a:solidFill>
                            <a:srgbClr val="000000"/>
                          </a:solidFill>
                          <a:effectLst/>
                          <a:latin typeface="Arial" panose="020B0604020202020204" pitchFamily="34" charset="0"/>
                        </a:rPr>
                        <a:t>résultats RP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CH" sz="1600" b="1" i="0" u="none" strike="noStrike" dirty="0">
                          <a:solidFill>
                            <a:srgbClr val="000000"/>
                          </a:solidFill>
                          <a:effectLst/>
                          <a:latin typeface="Arial" panose="020B0604020202020204" pitchFamily="34" charset="0"/>
                        </a:rPr>
                        <a:t>Catégorie</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courte</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01"/>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10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r>
                        <a:rPr lang="fr-CH" sz="1600" b="1" i="0" u="none" strike="noStrike" baseline="0" dirty="0">
                          <a:solidFill>
                            <a:srgbClr val="000000"/>
                          </a:solidFill>
                          <a:effectLst/>
                          <a:latin typeface="Arial" panose="020B0604020202020204" pitchFamily="34" charset="0"/>
                        </a:rPr>
                        <a:t> minutes</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02"/>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26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12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600" b="0" i="0" u="none" strike="noStrike" dirty="0">
                          <a:solidFill>
                            <a:srgbClr val="000000"/>
                          </a:solidFill>
                          <a:effectLst/>
                          <a:latin typeface="Arial" panose="020B0604020202020204" pitchFamily="34" charset="0"/>
                        </a:rPr>
                        <a:t>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04"/>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11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14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05"/>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600" b="0" i="0" u="none" strike="noStrike" dirty="0">
                          <a:solidFill>
                            <a:srgbClr val="000000"/>
                          </a:solidFill>
                          <a:effectLst/>
                          <a:latin typeface="Arial" panose="020B0604020202020204" pitchFamily="34" charset="0"/>
                        </a:rPr>
                        <a:t>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06"/>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31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07"/>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600" b="0" i="0" u="none" strike="noStrike" dirty="0">
                          <a:solidFill>
                            <a:srgbClr val="000000"/>
                          </a:solidFill>
                          <a:effectLst/>
                          <a:latin typeface="Arial" panose="020B0604020202020204" pitchFamily="34" charset="0"/>
                        </a:rPr>
                        <a:t>25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08"/>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13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09"/>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600" b="0" i="0" u="none" strike="noStrike" dirty="0">
                          <a:solidFill>
                            <a:srgbClr val="000000"/>
                          </a:solidFill>
                          <a:effectLst/>
                          <a:latin typeface="Arial" panose="020B0604020202020204" pitchFamily="34" charset="0"/>
                        </a:rPr>
                        <a:t>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10"/>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10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11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11"/>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600" b="0" i="0" u="none" strike="noStrike" dirty="0">
                          <a:solidFill>
                            <a:srgbClr val="000000"/>
                          </a:solidFill>
                          <a:effectLst/>
                          <a:latin typeface="Arial" panose="020B0604020202020204" pitchFamily="34" charset="0"/>
                        </a:rPr>
                        <a:t>9</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12"/>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13"/>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CH" sz="1600" b="0" i="0" u="none" strike="noStrike" dirty="0">
                          <a:solidFill>
                            <a:srgbClr val="000000"/>
                          </a:solidFill>
                          <a:effectLst/>
                          <a:latin typeface="Arial" panose="020B0604020202020204" pitchFamily="34" charset="0"/>
                        </a:rPr>
                        <a:t>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14"/>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34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12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17"/>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18"/>
                  </a:ext>
                </a:extLst>
              </a:tr>
              <a:tr h="259750">
                <a:tc rowSpan="2">
                  <a:txBody>
                    <a:bodyPr/>
                    <a:lstStyle/>
                    <a:p>
                      <a:pPr algn="ctr" fontAlgn="b"/>
                      <a:r>
                        <a:rPr lang="fr-CH" sz="1600" b="0" i="0" u="none" strike="noStrike" dirty="0">
                          <a:solidFill>
                            <a:srgbClr val="000000"/>
                          </a:solidFill>
                          <a:effectLst/>
                          <a:latin typeface="Arial" panose="020B0604020202020204" pitchFamily="34" charset="0"/>
                          <a:cs typeface="Arial" panose="020B0604020202020204" pitchFamily="34" charset="0"/>
                        </a:rPr>
                        <a:t>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10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dirty="0">
                          <a:solidFill>
                            <a:srgbClr val="000000"/>
                          </a:solidFill>
                          <a:effectLst/>
                          <a:latin typeface="Arial" panose="020B0604020202020204" pitchFamily="34" charset="0"/>
                        </a:rPr>
                        <a:t>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b"/>
                      <a:r>
                        <a:rPr lang="fr-CH" sz="1600" b="1" i="0" u="none" strike="noStrike">
                          <a:solidFill>
                            <a:srgbClr val="000000"/>
                          </a:solidFill>
                          <a:effectLst/>
                          <a:latin typeface="Arial" panose="020B0604020202020204" pitchFamily="34" charset="0"/>
                        </a:rPr>
                        <a:t>courte</a:t>
                      </a:r>
                      <a:endParaRPr lang="fr-CH" sz="1600" b="1" i="0" u="none" strike="noStrike" dirty="0">
                        <a:solidFill>
                          <a:srgbClr val="000000"/>
                        </a:solidFill>
                        <a:effectLst/>
                        <a:latin typeface="Arial" panose="020B0604020202020204" pitchFamily="34"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019"/>
                  </a:ext>
                </a:extLst>
              </a:tr>
              <a:tr h="259750">
                <a:tc vMerge="1">
                  <a:txBody>
                    <a:bodyPr/>
                    <a:lstStyle/>
                    <a:p>
                      <a:pPr algn="ctr"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CH" sz="1600" b="0" i="0" u="none" strike="noStrike" dirty="0">
                          <a:solidFill>
                            <a:srgbClr val="000000"/>
                          </a:solidFill>
                          <a:effectLst/>
                          <a:latin typeface="Arial" panose="020B0604020202020204" pitchFamily="34" charset="0"/>
                        </a:rPr>
                        <a:t>10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tc>
                  <a:txBody>
                    <a:bodyPr/>
                    <a:lstStyle/>
                    <a:p>
                      <a:pPr algn="ctr" fontAlgn="b"/>
                      <a:r>
                        <a:rPr lang="fr-CH" sz="1600" b="1" i="0" u="none" strike="noStrike" dirty="0">
                          <a:solidFill>
                            <a:srgbClr val="000000"/>
                          </a:solidFill>
                          <a:effectLst/>
                          <a:latin typeface="Arial" panose="020B0604020202020204" pitchFamily="34" charset="0"/>
                        </a:rPr>
                        <a:t>&gt;30 minutes</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FFF"/>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03758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Différence dans les «quantités de germes» (CT) selon l’analyse </a:t>
            </a:r>
            <a:r>
              <a:rPr lang="fr-CH" dirty="0" err="1"/>
              <a:t>qPCR</a:t>
            </a:r>
            <a:r>
              <a:rPr lang="fr-CH" dirty="0"/>
              <a:t> (16s)</a:t>
            </a:r>
          </a:p>
        </p:txBody>
      </p:sp>
      <p:graphicFrame>
        <p:nvGraphicFramePr>
          <p:cNvPr id="5" name="Graphique 4"/>
          <p:cNvGraphicFramePr>
            <a:graphicFrameLocks/>
          </p:cNvGraphicFramePr>
          <p:nvPr>
            <p:extLst>
              <p:ext uri="{D42A27DB-BD31-4B8C-83A1-F6EECF244321}">
                <p14:modId xmlns:p14="http://schemas.microsoft.com/office/powerpoint/2010/main" val="877505792"/>
              </p:ext>
            </p:extLst>
          </p:nvPr>
        </p:nvGraphicFramePr>
        <p:xfrm>
          <a:off x="2749283" y="1577222"/>
          <a:ext cx="8102923" cy="4634753"/>
        </p:xfrm>
        <a:graphic>
          <a:graphicData uri="http://schemas.openxmlformats.org/drawingml/2006/chart">
            <c:chart xmlns:c="http://schemas.openxmlformats.org/drawingml/2006/chart" xmlns:r="http://schemas.openxmlformats.org/officeDocument/2006/relationships" r:id="rId3"/>
          </a:graphicData>
        </a:graphic>
      </p:graphicFrame>
      <p:sp>
        <p:nvSpPr>
          <p:cNvPr id="6" name="Accolade fermante 5"/>
          <p:cNvSpPr/>
          <p:nvPr/>
        </p:nvSpPr>
        <p:spPr bwMode="auto">
          <a:xfrm flipH="1">
            <a:off x="2749283" y="2912078"/>
            <a:ext cx="136557" cy="403411"/>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a:solidFill>
                <a:srgbClr val="000000"/>
              </a:solidFill>
            </a:endParaRPr>
          </a:p>
        </p:txBody>
      </p:sp>
      <p:sp>
        <p:nvSpPr>
          <p:cNvPr id="7" name="ZoneTexte 6"/>
          <p:cNvSpPr txBox="1"/>
          <p:nvPr/>
        </p:nvSpPr>
        <p:spPr>
          <a:xfrm>
            <a:off x="1139369" y="2779980"/>
            <a:ext cx="1746471" cy="830997"/>
          </a:xfrm>
          <a:prstGeom prst="rect">
            <a:avLst/>
          </a:prstGeom>
          <a:noFill/>
        </p:spPr>
        <p:txBody>
          <a:bodyPr wrap="square" rtlCol="0">
            <a:spAutoFit/>
          </a:bodyPr>
          <a:lstStyle/>
          <a:p>
            <a:r>
              <a:rPr lang="fr-CH" dirty="0">
                <a:solidFill>
                  <a:srgbClr val="000000"/>
                </a:solidFill>
              </a:rPr>
              <a:t>4x plus de germes</a:t>
            </a:r>
          </a:p>
        </p:txBody>
      </p:sp>
      <p:sp>
        <p:nvSpPr>
          <p:cNvPr id="3" name="ZoneTexte 2"/>
          <p:cNvSpPr txBox="1"/>
          <p:nvPr/>
        </p:nvSpPr>
        <p:spPr>
          <a:xfrm>
            <a:off x="5477946" y="5260258"/>
            <a:ext cx="1322798" cy="584775"/>
          </a:xfrm>
          <a:prstGeom prst="rect">
            <a:avLst/>
          </a:prstGeom>
          <a:solidFill>
            <a:schemeClr val="bg1"/>
          </a:solidFill>
        </p:spPr>
        <p:txBody>
          <a:bodyPr wrap="none" rtlCol="0">
            <a:spAutoFit/>
          </a:bodyPr>
          <a:lstStyle/>
          <a:p>
            <a:r>
              <a:rPr lang="fr-CH" sz="3200" dirty="0"/>
              <a:t>courte</a:t>
            </a:r>
          </a:p>
        </p:txBody>
      </p:sp>
      <p:sp>
        <p:nvSpPr>
          <p:cNvPr id="8" name="ZoneTexte 7"/>
          <p:cNvSpPr txBox="1"/>
          <p:nvPr/>
        </p:nvSpPr>
        <p:spPr>
          <a:xfrm>
            <a:off x="7616462" y="5260258"/>
            <a:ext cx="2428870" cy="584775"/>
          </a:xfrm>
          <a:prstGeom prst="rect">
            <a:avLst/>
          </a:prstGeom>
          <a:solidFill>
            <a:schemeClr val="bg1"/>
          </a:solidFill>
        </p:spPr>
        <p:txBody>
          <a:bodyPr wrap="none" rtlCol="0">
            <a:spAutoFit/>
          </a:bodyPr>
          <a:lstStyle/>
          <a:p>
            <a:r>
              <a:rPr lang="fr-CH" sz="3200" dirty="0"/>
              <a:t>&gt;30 minutes</a:t>
            </a:r>
          </a:p>
        </p:txBody>
      </p:sp>
      <p:sp>
        <p:nvSpPr>
          <p:cNvPr id="4" name="ZoneTexte 3"/>
          <p:cNvSpPr txBox="1"/>
          <p:nvPr/>
        </p:nvSpPr>
        <p:spPr>
          <a:xfrm>
            <a:off x="7616462" y="1220787"/>
            <a:ext cx="4059871" cy="830997"/>
          </a:xfrm>
          <a:prstGeom prst="rect">
            <a:avLst/>
          </a:prstGeom>
          <a:solidFill>
            <a:schemeClr val="bg1"/>
          </a:solidFill>
          <a:ln>
            <a:solidFill>
              <a:srgbClr val="C00000"/>
            </a:solidFill>
          </a:ln>
        </p:spPr>
        <p:txBody>
          <a:bodyPr wrap="square" rtlCol="0">
            <a:spAutoFit/>
          </a:bodyPr>
          <a:lstStyle/>
          <a:p>
            <a:r>
              <a:rPr lang="fr-CH" dirty="0">
                <a:solidFill>
                  <a:srgbClr val="C00000"/>
                </a:solidFill>
              </a:rPr>
              <a:t>Les réductases courtes ont 2 à 10x plus de germes</a:t>
            </a:r>
          </a:p>
        </p:txBody>
      </p:sp>
    </p:spTree>
    <p:extLst>
      <p:ext uri="{BB962C8B-B14F-4D97-AF65-F5344CB8AC3E}">
        <p14:creationId xmlns:p14="http://schemas.microsoft.com/office/powerpoint/2010/main" val="71970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Abondance </a:t>
            </a:r>
            <a:r>
              <a:rPr lang="fr-FR" dirty="0">
                <a:solidFill>
                  <a:srgbClr val="C00000"/>
                </a:solidFill>
              </a:rPr>
              <a:t>courte </a:t>
            </a:r>
            <a:r>
              <a:rPr lang="fr-FR" dirty="0"/>
              <a:t>/ </a:t>
            </a:r>
            <a:r>
              <a:rPr lang="fr-FR" dirty="0">
                <a:solidFill>
                  <a:srgbClr val="4F81BD"/>
                </a:solidFill>
              </a:rPr>
              <a:t>&gt;30 minutes</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4108012770"/>
              </p:ext>
            </p:extLst>
          </p:nvPr>
        </p:nvGraphicFramePr>
        <p:xfrm>
          <a:off x="701964" y="1522228"/>
          <a:ext cx="11139054" cy="447217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5"/>
          <p:cNvCxnSpPr/>
          <p:nvPr/>
        </p:nvCxnSpPr>
        <p:spPr bwMode="auto">
          <a:xfrm>
            <a:off x="6555134" y="1691147"/>
            <a:ext cx="0" cy="2927035"/>
          </a:xfrm>
          <a:prstGeom prst="line">
            <a:avLst/>
          </a:prstGeom>
          <a:solidFill>
            <a:schemeClr val="accent1"/>
          </a:solidFill>
          <a:ln w="28575" cap="flat" cmpd="sng" algn="ctr">
            <a:solidFill>
              <a:schemeClr val="bg2">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ccolade fermante 6"/>
          <p:cNvSpPr/>
          <p:nvPr/>
        </p:nvSpPr>
        <p:spPr bwMode="auto">
          <a:xfrm rot="16200000">
            <a:off x="3843984" y="-818411"/>
            <a:ext cx="250722" cy="4932000"/>
          </a:xfrm>
          <a:prstGeom prst="rightBrace">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dirty="0"/>
          </a:p>
        </p:txBody>
      </p:sp>
      <p:sp>
        <p:nvSpPr>
          <p:cNvPr id="8" name="Accolade fermante 7"/>
          <p:cNvSpPr/>
          <p:nvPr/>
        </p:nvSpPr>
        <p:spPr bwMode="auto">
          <a:xfrm rot="16200000">
            <a:off x="9032258" y="-818412"/>
            <a:ext cx="250722" cy="4932000"/>
          </a:xfrm>
          <a:prstGeom prst="rightBrace">
            <a:avLst/>
          </a:prstGeom>
          <a:solidFill>
            <a:schemeClr val="bg1"/>
          </a:solidFill>
          <a:ln w="2857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dirty="0"/>
          </a:p>
        </p:txBody>
      </p:sp>
      <p:sp>
        <p:nvSpPr>
          <p:cNvPr id="9" name="ZoneTexte 8"/>
          <p:cNvSpPr txBox="1"/>
          <p:nvPr/>
        </p:nvSpPr>
        <p:spPr>
          <a:xfrm>
            <a:off x="3449010" y="1015294"/>
            <a:ext cx="1040670" cy="461665"/>
          </a:xfrm>
          <a:prstGeom prst="rect">
            <a:avLst/>
          </a:prstGeom>
          <a:noFill/>
        </p:spPr>
        <p:txBody>
          <a:bodyPr wrap="none" rtlCol="0">
            <a:spAutoFit/>
          </a:bodyPr>
          <a:lstStyle/>
          <a:p>
            <a:r>
              <a:rPr lang="fr-FR" dirty="0">
                <a:solidFill>
                  <a:srgbClr val="C00000"/>
                </a:solidFill>
              </a:rPr>
              <a:t>courte</a:t>
            </a:r>
          </a:p>
        </p:txBody>
      </p:sp>
      <p:sp>
        <p:nvSpPr>
          <p:cNvPr id="10" name="ZoneTexte 9"/>
          <p:cNvSpPr txBox="1"/>
          <p:nvPr/>
        </p:nvSpPr>
        <p:spPr>
          <a:xfrm>
            <a:off x="8262564" y="1061461"/>
            <a:ext cx="1871025" cy="830997"/>
          </a:xfrm>
          <a:prstGeom prst="rect">
            <a:avLst/>
          </a:prstGeom>
          <a:noFill/>
        </p:spPr>
        <p:txBody>
          <a:bodyPr wrap="none" rtlCol="0">
            <a:spAutoFit/>
          </a:bodyPr>
          <a:lstStyle/>
          <a:p>
            <a:r>
              <a:rPr lang="fr-FR" dirty="0">
                <a:solidFill>
                  <a:srgbClr val="4F81BD"/>
                </a:solidFill>
              </a:rPr>
              <a:t>&gt;30 minutes</a:t>
            </a:r>
          </a:p>
          <a:p>
            <a:endParaRPr lang="fr-FR" dirty="0">
              <a:solidFill>
                <a:srgbClr val="4F81BD"/>
              </a:solidFill>
            </a:endParaRPr>
          </a:p>
        </p:txBody>
      </p:sp>
      <p:sp>
        <p:nvSpPr>
          <p:cNvPr id="11" name="ZoneTexte 10"/>
          <p:cNvSpPr txBox="1"/>
          <p:nvPr/>
        </p:nvSpPr>
        <p:spPr>
          <a:xfrm>
            <a:off x="1317425" y="5532735"/>
            <a:ext cx="10475418" cy="461665"/>
          </a:xfrm>
          <a:prstGeom prst="rect">
            <a:avLst/>
          </a:prstGeom>
          <a:solidFill>
            <a:schemeClr val="bg1"/>
          </a:solidFill>
          <a:ln>
            <a:solidFill>
              <a:srgbClr val="C00000"/>
            </a:solidFill>
          </a:ln>
        </p:spPr>
        <p:txBody>
          <a:bodyPr wrap="square" rtlCol="0">
            <a:spAutoFit/>
          </a:bodyPr>
          <a:lstStyle/>
          <a:p>
            <a:r>
              <a:rPr lang="fr-CH" dirty="0">
                <a:solidFill>
                  <a:srgbClr val="C00000"/>
                </a:solidFill>
              </a:rPr>
              <a:t>Aucun germe identique et dominant seulement présent dans les RP courtes</a:t>
            </a:r>
          </a:p>
        </p:txBody>
      </p:sp>
    </p:spTree>
    <p:extLst>
      <p:ext uri="{BB962C8B-B14F-4D97-AF65-F5344CB8AC3E}">
        <p14:creationId xmlns:p14="http://schemas.microsoft.com/office/powerpoint/2010/main" val="399994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Informations des analyses</a:t>
            </a:r>
            <a:br>
              <a:rPr lang="fr-CH" dirty="0"/>
            </a:br>
            <a:r>
              <a:rPr lang="fr-CH" sz="2400" dirty="0"/>
              <a:t>Réductase </a:t>
            </a:r>
            <a:r>
              <a:rPr lang="fr-CH" sz="2400" dirty="0" err="1"/>
              <a:t>préincubée</a:t>
            </a:r>
            <a:r>
              <a:rPr lang="fr-CH" sz="2400" dirty="0"/>
              <a:t> &amp; </a:t>
            </a:r>
            <a:r>
              <a:rPr lang="fr-CH" sz="2400" dirty="0" err="1"/>
              <a:t>Lactofermentateur</a:t>
            </a:r>
            <a:endParaRPr lang="fr-CH" dirty="0"/>
          </a:p>
        </p:txBody>
      </p:sp>
      <p:sp>
        <p:nvSpPr>
          <p:cNvPr id="5" name="Espace réservé du contenu 4"/>
          <p:cNvSpPr>
            <a:spLocks noGrp="1"/>
          </p:cNvSpPr>
          <p:nvPr>
            <p:ph sz="half" idx="1"/>
          </p:nvPr>
        </p:nvSpPr>
        <p:spPr/>
        <p:txBody>
          <a:bodyPr/>
          <a:lstStyle/>
          <a:p>
            <a:pPr marL="0" indent="0">
              <a:buNone/>
            </a:pPr>
            <a:r>
              <a:rPr lang="fr-CH" dirty="0"/>
              <a:t>Réductase </a:t>
            </a:r>
            <a:r>
              <a:rPr lang="fr-CH" dirty="0" err="1"/>
              <a:t>préincubée</a:t>
            </a:r>
            <a:endParaRPr lang="fr-CH" dirty="0"/>
          </a:p>
          <a:p>
            <a:pPr>
              <a:buFont typeface="Wingdings" panose="05000000000000000000" pitchFamily="2" charset="2"/>
              <a:buChar char="à"/>
            </a:pPr>
            <a:r>
              <a:rPr lang="fr-CH" sz="2400" b="1" dirty="0">
                <a:solidFill>
                  <a:srgbClr val="FF0000"/>
                </a:solidFill>
                <a:sym typeface="Wingdings" panose="05000000000000000000" pitchFamily="2" charset="2"/>
              </a:rPr>
              <a:t> quantité de germes</a:t>
            </a:r>
          </a:p>
          <a:p>
            <a:pPr>
              <a:buFont typeface="Wingdings" panose="05000000000000000000" pitchFamily="2" charset="2"/>
              <a:buChar char="à"/>
            </a:pPr>
            <a:r>
              <a:rPr lang="fr-CH" sz="2400" dirty="0">
                <a:solidFill>
                  <a:srgbClr val="FF0000"/>
                </a:solidFill>
              </a:rPr>
              <a:t> «type de germes dominant»</a:t>
            </a:r>
          </a:p>
          <a:p>
            <a:pPr marL="0" indent="0">
              <a:buNone/>
            </a:pPr>
            <a:endParaRPr lang="fr-CH" dirty="0"/>
          </a:p>
        </p:txBody>
      </p:sp>
      <p:sp>
        <p:nvSpPr>
          <p:cNvPr id="6" name="Espace réservé du contenu 5"/>
          <p:cNvSpPr>
            <a:spLocks noGrp="1"/>
          </p:cNvSpPr>
          <p:nvPr>
            <p:ph sz="half" idx="2"/>
          </p:nvPr>
        </p:nvSpPr>
        <p:spPr/>
        <p:txBody>
          <a:bodyPr/>
          <a:lstStyle/>
          <a:p>
            <a:pPr marL="0" indent="0">
              <a:buNone/>
            </a:pPr>
            <a:r>
              <a:rPr lang="fr-CH" dirty="0" err="1"/>
              <a:t>Lactofermentateur</a:t>
            </a:r>
            <a:r>
              <a:rPr lang="fr-CH" dirty="0"/>
              <a:t> 38°C, 24h</a:t>
            </a:r>
          </a:p>
          <a:p>
            <a:pPr marL="0" indent="0">
              <a:buNone/>
            </a:pPr>
            <a:r>
              <a:rPr lang="fr-CH" sz="2400" b="1" dirty="0">
                <a:solidFill>
                  <a:srgbClr val="FF0000"/>
                </a:solidFill>
                <a:sym typeface="Wingdings" panose="05000000000000000000" pitchFamily="2" charset="2"/>
              </a:rPr>
              <a:t> </a:t>
            </a:r>
            <a:r>
              <a:rPr lang="fr-CH" sz="2400" b="1" dirty="0">
                <a:solidFill>
                  <a:srgbClr val="FF0000"/>
                </a:solidFill>
              </a:rPr>
              <a:t>type de germes dominant</a:t>
            </a:r>
          </a:p>
        </p:txBody>
      </p:sp>
      <p:graphicFrame>
        <p:nvGraphicFramePr>
          <p:cNvPr id="4" name="Object 3"/>
          <p:cNvGraphicFramePr>
            <a:graphicFrameLocks noChangeAspect="1"/>
          </p:cNvGraphicFramePr>
          <p:nvPr>
            <p:extLst>
              <p:ext uri="{D42A27DB-BD31-4B8C-83A1-F6EECF244321}">
                <p14:modId xmlns:p14="http://schemas.microsoft.com/office/powerpoint/2010/main" val="2909013201"/>
              </p:ext>
            </p:extLst>
          </p:nvPr>
        </p:nvGraphicFramePr>
        <p:xfrm>
          <a:off x="6261349" y="2394687"/>
          <a:ext cx="5533488" cy="3599715"/>
        </p:xfrm>
        <a:graphic>
          <a:graphicData uri="http://schemas.openxmlformats.org/presentationml/2006/ole">
            <mc:AlternateContent xmlns:mc="http://schemas.openxmlformats.org/markup-compatibility/2006">
              <mc:Choice xmlns:v="urn:schemas-microsoft-com:vml" Requires="v">
                <p:oleObj name="Photo Editor-Foto" r:id="rId2" imgW="16352381" imgH="10638095" progId="">
                  <p:embed/>
                </p:oleObj>
              </mc:Choice>
              <mc:Fallback>
                <p:oleObj name="Photo Editor-Foto" r:id="rId2" imgW="16352381" imgH="10638095" progId="">
                  <p:embed/>
                  <p:pic>
                    <p:nvPicPr>
                      <p:cNvPr id="262147"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349" y="2394687"/>
                        <a:ext cx="5533488" cy="3599715"/>
                      </a:xfrm>
                      <a:prstGeom prst="rect">
                        <a:avLst/>
                      </a:prstGeom>
                      <a:noFill/>
                      <a:ln>
                        <a:noFill/>
                      </a:ln>
                      <a:effectLst/>
                    </p:spPr>
                  </p:pic>
                </p:oleObj>
              </mc:Fallback>
            </mc:AlternateContent>
          </a:graphicData>
        </a:graphic>
      </p:graphicFrame>
      <p:pic>
        <p:nvPicPr>
          <p:cNvPr id="7" name="Image 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13496" r="15300"/>
          <a:stretch/>
        </p:blipFill>
        <p:spPr>
          <a:xfrm>
            <a:off x="2557587" y="3345267"/>
            <a:ext cx="592667" cy="2162935"/>
          </a:xfrm>
          <a:prstGeom prst="rect">
            <a:avLst/>
          </a:prstGeom>
        </p:spPr>
      </p:pic>
      <p:pic>
        <p:nvPicPr>
          <p:cNvPr id="8" name="Image 7"/>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13496" r="15300"/>
          <a:stretch/>
        </p:blipFill>
        <p:spPr>
          <a:xfrm>
            <a:off x="3640262" y="3345655"/>
            <a:ext cx="592667" cy="2162935"/>
          </a:xfrm>
          <a:prstGeom prst="rect">
            <a:avLst/>
          </a:prstGeom>
        </p:spPr>
      </p:pic>
      <p:sp>
        <p:nvSpPr>
          <p:cNvPr id="9" name="Organigramme : Délai 8"/>
          <p:cNvSpPr/>
          <p:nvPr/>
        </p:nvSpPr>
        <p:spPr bwMode="auto">
          <a:xfrm rot="5400000">
            <a:off x="3766933" y="5026313"/>
            <a:ext cx="336148" cy="352800"/>
          </a:xfrm>
          <a:prstGeom prst="flowChartDelay">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0" name="Rectangle 9"/>
          <p:cNvSpPr/>
          <p:nvPr/>
        </p:nvSpPr>
        <p:spPr bwMode="auto">
          <a:xfrm>
            <a:off x="3758607" y="3655682"/>
            <a:ext cx="352800" cy="14400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87536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CH" dirty="0"/>
              <a:t>Conclusion</a:t>
            </a:r>
          </a:p>
        </p:txBody>
      </p:sp>
      <p:sp>
        <p:nvSpPr>
          <p:cNvPr id="6" name="Espace réservé du contenu 5"/>
          <p:cNvSpPr>
            <a:spLocks noGrp="1"/>
          </p:cNvSpPr>
          <p:nvPr>
            <p:ph idx="1"/>
          </p:nvPr>
        </p:nvSpPr>
        <p:spPr/>
        <p:txBody>
          <a:bodyPr/>
          <a:lstStyle/>
          <a:p>
            <a:pPr marL="0" indent="0">
              <a:buNone/>
            </a:pPr>
            <a:r>
              <a:rPr lang="fr-CH" sz="2400" dirty="0"/>
              <a:t>La réductase </a:t>
            </a:r>
            <a:r>
              <a:rPr lang="fr-CH" sz="2400" dirty="0" err="1"/>
              <a:t>préincubée</a:t>
            </a:r>
            <a:r>
              <a:rPr lang="fr-CH" sz="2400" dirty="0"/>
              <a:t> </a:t>
            </a:r>
            <a:r>
              <a:rPr lang="fr-CH" sz="2400" u="sng" dirty="0"/>
              <a:t>reste un bon indicateur </a:t>
            </a:r>
            <a:r>
              <a:rPr lang="fr-CH" sz="2400" dirty="0"/>
              <a:t>de la qualité du lait</a:t>
            </a:r>
          </a:p>
          <a:p>
            <a:pPr lvl="1"/>
            <a:r>
              <a:rPr lang="fr-CH" sz="2400" dirty="0"/>
              <a:t>quantité de germes</a:t>
            </a:r>
          </a:p>
          <a:p>
            <a:pPr lvl="1"/>
            <a:r>
              <a:rPr lang="fr-CH" sz="2400" dirty="0"/>
              <a:t>germes réducteurs</a:t>
            </a:r>
            <a:endParaRPr lang="fr-CH" sz="2400" baseline="30000" dirty="0"/>
          </a:p>
          <a:p>
            <a:r>
              <a:rPr lang="fr-CH" sz="2400" dirty="0"/>
              <a:t>Un temps de décoloration trop long (&gt;2h) peut indiquer des résidus de produits de nettoyage</a:t>
            </a:r>
          </a:p>
          <a:p>
            <a:r>
              <a:rPr lang="fr-CH" sz="2400" dirty="0"/>
              <a:t>Combiné RP avec le </a:t>
            </a:r>
            <a:r>
              <a:rPr lang="fr-CH" sz="2400" dirty="0" err="1"/>
              <a:t>lactofermentateur</a:t>
            </a:r>
            <a:r>
              <a:rPr lang="fr-CH" sz="2400" dirty="0"/>
              <a:t> pour connaitre la flore du lait</a:t>
            </a:r>
          </a:p>
          <a:p>
            <a:r>
              <a:rPr lang="fr-CH" sz="2400" dirty="0"/>
              <a:t>La flore d’un lait de producteur ne doit pas prendre le dessus sur la flore d’un lait de cuve (avec cultures lactiques)!</a:t>
            </a:r>
          </a:p>
          <a:p>
            <a:pPr lvl="1"/>
            <a:endParaRPr lang="fr-CH" sz="2400" dirty="0"/>
          </a:p>
          <a:p>
            <a:pPr lvl="1"/>
            <a:endParaRPr lang="fr-CH" dirty="0"/>
          </a:p>
          <a:p>
            <a:pPr lvl="1"/>
            <a:endParaRPr lang="fr-CH" dirty="0"/>
          </a:p>
        </p:txBody>
      </p:sp>
    </p:spTree>
    <p:extLst>
      <p:ext uri="{BB962C8B-B14F-4D97-AF65-F5344CB8AC3E}">
        <p14:creationId xmlns:p14="http://schemas.microsoft.com/office/powerpoint/2010/main" val="53067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030" y="-1"/>
            <a:ext cx="8839970" cy="6850289"/>
          </a:xfrm>
          <a:prstGeom prst="rect">
            <a:avLst/>
          </a:prstGeom>
        </p:spPr>
      </p:pic>
      <p:sp>
        <p:nvSpPr>
          <p:cNvPr id="6" name="Rectangle 5"/>
          <p:cNvSpPr txBox="1">
            <a:spLocks noChangeArrowheads="1"/>
          </p:cNvSpPr>
          <p:nvPr/>
        </p:nvSpPr>
        <p:spPr bwMode="auto">
          <a:xfrm>
            <a:off x="3715509" y="2456074"/>
            <a:ext cx="5221723" cy="206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7800" indent="-177800" algn="l" rtl="0" eaLnBrk="1" fontAlgn="base" hangingPunct="1">
              <a:spcBef>
                <a:spcPct val="20000"/>
              </a:spcBef>
              <a:spcAft>
                <a:spcPct val="0"/>
              </a:spcAft>
              <a:buFont typeface="Wingdings" panose="05000000000000000000" pitchFamily="2" charset="2"/>
              <a:buChar char="§"/>
              <a:defRPr sz="2100">
                <a:solidFill>
                  <a:schemeClr val="tx1"/>
                </a:solidFill>
                <a:latin typeface="+mn-lt"/>
                <a:ea typeface="+mn-ea"/>
                <a:cs typeface="+mn-cs"/>
              </a:defRPr>
            </a:lvl1pPr>
            <a:lvl2pPr marL="357188" indent="-177800" algn="l" rtl="0" eaLnBrk="1" fontAlgn="base" hangingPunct="1">
              <a:spcBef>
                <a:spcPct val="20000"/>
              </a:spcBef>
              <a:spcAft>
                <a:spcPct val="0"/>
              </a:spcAft>
              <a:buClr>
                <a:schemeClr val="bg2"/>
              </a:buClr>
              <a:buFont typeface="Wingdings" panose="05000000000000000000" pitchFamily="2" charset="2"/>
              <a:buChar char="§"/>
              <a:defRPr sz="2100">
                <a:solidFill>
                  <a:schemeClr val="tx1"/>
                </a:solidFill>
                <a:latin typeface="+mn-lt"/>
              </a:defRPr>
            </a:lvl2pPr>
            <a:lvl3pPr marL="534988" indent="-176213" algn="l" rtl="0" eaLnBrk="1" fontAlgn="base" hangingPunct="1">
              <a:spcBef>
                <a:spcPct val="20000"/>
              </a:spcBef>
              <a:spcAft>
                <a:spcPct val="0"/>
              </a:spcAft>
              <a:buClr>
                <a:srgbClr val="B2B2B2"/>
              </a:buClr>
              <a:buFont typeface="Wingdings" panose="05000000000000000000" pitchFamily="2" charset="2"/>
              <a:buChar char="§"/>
              <a:defRPr sz="2100">
                <a:solidFill>
                  <a:schemeClr val="tx1"/>
                </a:solidFill>
                <a:latin typeface="+mn-lt"/>
              </a:defRPr>
            </a:lvl3pPr>
            <a:lvl4pPr marL="714375" indent="-177800" algn="l" rtl="0" eaLnBrk="1" fontAlgn="base" hangingPunct="1">
              <a:spcBef>
                <a:spcPct val="20000"/>
              </a:spcBef>
              <a:spcAft>
                <a:spcPct val="0"/>
              </a:spcAft>
              <a:buClr>
                <a:srgbClr val="C0C0C0"/>
              </a:buClr>
              <a:buFont typeface="Wingdings" panose="05000000000000000000" pitchFamily="2" charset="2"/>
              <a:buChar char="§"/>
              <a:defRPr sz="2100">
                <a:solidFill>
                  <a:schemeClr val="tx1"/>
                </a:solidFill>
                <a:latin typeface="+mn-lt"/>
              </a:defRPr>
            </a:lvl4pPr>
            <a:lvl5pPr marL="900113" indent="-184150" algn="l" rtl="0" eaLnBrk="1" fontAlgn="base" hangingPunct="1">
              <a:spcBef>
                <a:spcPct val="20000"/>
              </a:spcBef>
              <a:spcAft>
                <a:spcPct val="0"/>
              </a:spcAft>
              <a:buClr>
                <a:srgbClr val="DDDDDD"/>
              </a:buClr>
              <a:buFont typeface="Wingdings" panose="05000000000000000000" pitchFamily="2" charset="2"/>
              <a:buChar char="§"/>
              <a:defRPr sz="2100">
                <a:solidFill>
                  <a:schemeClr val="tx1"/>
                </a:solidFill>
                <a:latin typeface="+mn-lt"/>
              </a:defRPr>
            </a:lvl5pPr>
            <a:lvl6pPr marL="1357313" indent="-184150" algn="l" rtl="0" eaLnBrk="1" fontAlgn="base" hangingPunct="1">
              <a:spcBef>
                <a:spcPct val="20000"/>
              </a:spcBef>
              <a:spcAft>
                <a:spcPct val="0"/>
              </a:spcAft>
              <a:buClr>
                <a:srgbClr val="DDDDDD"/>
              </a:buClr>
              <a:buChar char="•"/>
              <a:defRPr sz="2100">
                <a:solidFill>
                  <a:schemeClr val="tx1"/>
                </a:solidFill>
                <a:latin typeface="+mn-lt"/>
              </a:defRPr>
            </a:lvl6pPr>
            <a:lvl7pPr marL="1814513" indent="-184150" algn="l" rtl="0" eaLnBrk="1" fontAlgn="base" hangingPunct="1">
              <a:spcBef>
                <a:spcPct val="20000"/>
              </a:spcBef>
              <a:spcAft>
                <a:spcPct val="0"/>
              </a:spcAft>
              <a:buClr>
                <a:srgbClr val="DDDDDD"/>
              </a:buClr>
              <a:buChar char="•"/>
              <a:defRPr sz="2100">
                <a:solidFill>
                  <a:schemeClr val="tx1"/>
                </a:solidFill>
                <a:latin typeface="+mn-lt"/>
              </a:defRPr>
            </a:lvl7pPr>
            <a:lvl8pPr marL="2271713" indent="-184150" algn="l" rtl="0" eaLnBrk="1" fontAlgn="base" hangingPunct="1">
              <a:spcBef>
                <a:spcPct val="20000"/>
              </a:spcBef>
              <a:spcAft>
                <a:spcPct val="0"/>
              </a:spcAft>
              <a:buClr>
                <a:srgbClr val="DDDDDD"/>
              </a:buClr>
              <a:buChar char="•"/>
              <a:defRPr sz="2100">
                <a:solidFill>
                  <a:schemeClr val="tx1"/>
                </a:solidFill>
                <a:latin typeface="+mn-lt"/>
              </a:defRPr>
            </a:lvl8pPr>
            <a:lvl9pPr marL="2728913" indent="-18415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lgn="ctr">
              <a:buNone/>
            </a:pPr>
            <a:br>
              <a:rPr lang="de-CH" sz="1600" b="1" kern="0" dirty="0"/>
            </a:br>
            <a:endParaRPr lang="de-CH" sz="1600" b="1" kern="0" dirty="0"/>
          </a:p>
          <a:p>
            <a:pPr marL="0" indent="0" algn="ctr">
              <a:buNone/>
            </a:pPr>
            <a:endParaRPr lang="de-CH" sz="1600" b="1" kern="0" dirty="0"/>
          </a:p>
          <a:p>
            <a:pPr marL="0" indent="0" algn="ctr">
              <a:buNone/>
            </a:pPr>
            <a:r>
              <a:rPr lang="de-CH" sz="1600" b="1" kern="0" dirty="0"/>
              <a:t>john.haldemann@agroscope.admin.ch</a:t>
            </a:r>
          </a:p>
          <a:p>
            <a:pPr marL="0" indent="0" algn="ctr">
              <a:buNone/>
            </a:pPr>
            <a:endParaRPr lang="de-CH" sz="1600" b="1" kern="0" dirty="0">
              <a:solidFill>
                <a:srgbClr val="A01E32"/>
              </a:solidFill>
            </a:endParaRPr>
          </a:p>
          <a:p>
            <a:pPr marL="0" indent="0" algn="ctr">
              <a:buNone/>
            </a:pPr>
            <a:r>
              <a:rPr lang="de-CH" sz="1400" b="1" kern="0" dirty="0">
                <a:solidFill>
                  <a:srgbClr val="A01E32"/>
                </a:solidFill>
              </a:rPr>
              <a:t>Agroscope</a:t>
            </a:r>
            <a:r>
              <a:rPr lang="de-CH" sz="1400" b="1" kern="0" dirty="0">
                <a:solidFill>
                  <a:srgbClr val="C00000"/>
                </a:solidFill>
              </a:rPr>
              <a:t>   </a:t>
            </a:r>
            <a:r>
              <a:rPr lang="fr-FR" sz="1400" kern="0">
                <a:solidFill>
                  <a:srgbClr val="7F7F7F"/>
                </a:solidFill>
              </a:rPr>
              <a:t>une bonne </a:t>
            </a:r>
            <a:r>
              <a:rPr lang="fr-FR" sz="1400" kern="0" dirty="0">
                <a:solidFill>
                  <a:srgbClr val="7F7F7F"/>
                </a:solidFill>
              </a:rPr>
              <a:t>alimentation, un environnement sain</a:t>
            </a:r>
            <a:endParaRPr lang="fr-FR" sz="1500" kern="0" dirty="0">
              <a:solidFill>
                <a:srgbClr val="7F7F7F"/>
              </a:solidFill>
            </a:endParaRPr>
          </a:p>
          <a:p>
            <a:pPr marL="0" indent="0" algn="ctr">
              <a:lnSpc>
                <a:spcPts val="1900"/>
              </a:lnSpc>
              <a:buNone/>
            </a:pPr>
            <a:r>
              <a:rPr lang="de-CH" sz="1600" kern="0" dirty="0">
                <a:solidFill>
                  <a:schemeClr val="bg1">
                    <a:lumMod val="50000"/>
                  </a:schemeClr>
                </a:solidFill>
              </a:rPr>
              <a:t>www.agroscope.admin.ch</a:t>
            </a:r>
            <a:br>
              <a:rPr lang="de-CH" sz="1600" b="1" kern="0" dirty="0">
                <a:solidFill>
                  <a:srgbClr val="C00000"/>
                </a:solidFill>
              </a:rPr>
            </a:br>
            <a:endParaRPr lang="de-CH" sz="1600" kern="0" dirty="0">
              <a:solidFill>
                <a:schemeClr val="bg1">
                  <a:lumMod val="50000"/>
                </a:schemeClr>
              </a:solidFill>
            </a:endParaRPr>
          </a:p>
        </p:txBody>
      </p:sp>
      <p:sp>
        <p:nvSpPr>
          <p:cNvPr id="4" name="ZoneTexte 3"/>
          <p:cNvSpPr txBox="1"/>
          <p:nvPr/>
        </p:nvSpPr>
        <p:spPr>
          <a:xfrm>
            <a:off x="3877815" y="2637969"/>
            <a:ext cx="4740400" cy="523220"/>
          </a:xfrm>
          <a:prstGeom prst="rect">
            <a:avLst/>
          </a:prstGeom>
          <a:noFill/>
        </p:spPr>
        <p:txBody>
          <a:bodyPr wrap="none" rtlCol="0">
            <a:spAutoFit/>
          </a:bodyPr>
          <a:lstStyle/>
          <a:p>
            <a:r>
              <a:rPr lang="fr-CH" sz="2800" b="1" dirty="0"/>
              <a:t>Merci pour votre attention!</a:t>
            </a:r>
          </a:p>
        </p:txBody>
      </p:sp>
    </p:spTree>
    <p:extLst>
      <p:ext uri="{BB962C8B-B14F-4D97-AF65-F5344CB8AC3E}">
        <p14:creationId xmlns:p14="http://schemas.microsoft.com/office/powerpoint/2010/main" val="279477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a:t>Réaction oxydo-réduction du bleu de méthylène</a:t>
            </a:r>
          </a:p>
        </p:txBody>
      </p:sp>
      <p:sp>
        <p:nvSpPr>
          <p:cNvPr id="4" name="Espace réservé du contenu 3"/>
          <p:cNvSpPr>
            <a:spLocks noGrp="1"/>
          </p:cNvSpPr>
          <p:nvPr>
            <p:ph sz="half" idx="1"/>
          </p:nvPr>
        </p:nvSpPr>
        <p:spPr>
          <a:xfrm>
            <a:off x="1874982" y="1449390"/>
            <a:ext cx="4442692" cy="4415701"/>
          </a:xfrm>
          <a:solidFill>
            <a:srgbClr val="00CCFF"/>
          </a:solidFill>
        </p:spPr>
        <p:txBody>
          <a:bodyPr/>
          <a:lstStyle/>
          <a:p>
            <a:pPr marL="0" indent="0" algn="ctr">
              <a:buNone/>
            </a:pPr>
            <a:r>
              <a:rPr lang="fr-CH" b="1" dirty="0"/>
              <a:t>Bleu de méthylène</a:t>
            </a:r>
          </a:p>
          <a:p>
            <a:pPr marL="0" indent="0" algn="ctr">
              <a:buNone/>
            </a:pPr>
            <a:r>
              <a:rPr lang="fr-CH" dirty="0"/>
              <a:t>sa forme oxydée est bleu</a:t>
            </a:r>
          </a:p>
        </p:txBody>
      </p:sp>
      <p:sp>
        <p:nvSpPr>
          <p:cNvPr id="5" name="Espace réservé du contenu 4"/>
          <p:cNvSpPr>
            <a:spLocks noGrp="1"/>
          </p:cNvSpPr>
          <p:nvPr>
            <p:ph sz="half" idx="2"/>
          </p:nvPr>
        </p:nvSpPr>
        <p:spPr>
          <a:xfrm>
            <a:off x="6796624" y="1449390"/>
            <a:ext cx="4881033" cy="4415701"/>
          </a:xfrm>
          <a:ln>
            <a:solidFill>
              <a:srgbClr val="00CCFF"/>
            </a:solidFill>
          </a:ln>
        </p:spPr>
        <p:txBody>
          <a:bodyPr/>
          <a:lstStyle/>
          <a:p>
            <a:pPr marL="0" indent="0" algn="ctr">
              <a:buNone/>
            </a:pPr>
            <a:r>
              <a:rPr lang="fr-FR" b="1" dirty="0"/>
              <a:t>Leuco-bleu de méthylène </a:t>
            </a:r>
          </a:p>
          <a:p>
            <a:pPr marL="0" indent="0" algn="ctr">
              <a:buNone/>
            </a:pPr>
            <a:r>
              <a:rPr lang="fr-CH" dirty="0"/>
              <a:t>sa forme réduite est incolore</a:t>
            </a:r>
            <a:endParaRPr lang="fr-CH" b="1" dirty="0"/>
          </a:p>
        </p:txBody>
      </p:sp>
      <p:pic>
        <p:nvPicPr>
          <p:cNvPr id="6" name="Image 5"/>
          <p:cNvPicPr>
            <a:picLocks noChangeAspect="1"/>
          </p:cNvPicPr>
          <p:nvPr/>
        </p:nvPicPr>
        <p:blipFill rotWithShape="1">
          <a:blip r:embed="rId3"/>
          <a:srcRect t="18051"/>
          <a:stretch/>
        </p:blipFill>
        <p:spPr>
          <a:xfrm>
            <a:off x="354388" y="1449390"/>
            <a:ext cx="1520594" cy="1177362"/>
          </a:xfrm>
          <a:prstGeom prst="rect">
            <a:avLst/>
          </a:prstGeom>
        </p:spPr>
      </p:pic>
      <p:pic>
        <p:nvPicPr>
          <p:cNvPr id="7" name="Image 6"/>
          <p:cNvPicPr>
            <a:picLocks noChangeAspect="1"/>
          </p:cNvPicPr>
          <p:nvPr/>
        </p:nvPicPr>
        <p:blipFill rotWithShape="1">
          <a:blip r:embed="rId4"/>
          <a:srcRect t="2" b="33484"/>
          <a:stretch/>
        </p:blipFill>
        <p:spPr>
          <a:xfrm>
            <a:off x="2919527" y="4134162"/>
            <a:ext cx="7398322" cy="1500020"/>
          </a:xfrm>
          <a:prstGeom prst="rect">
            <a:avLst/>
          </a:prstGeom>
        </p:spPr>
      </p:pic>
      <p:sp>
        <p:nvSpPr>
          <p:cNvPr id="8" name="ZoneTexte 7"/>
          <p:cNvSpPr txBox="1"/>
          <p:nvPr/>
        </p:nvSpPr>
        <p:spPr>
          <a:xfrm>
            <a:off x="8011047" y="6596370"/>
            <a:ext cx="4180953" cy="253916"/>
          </a:xfrm>
          <a:prstGeom prst="rect">
            <a:avLst/>
          </a:prstGeom>
          <a:noFill/>
        </p:spPr>
        <p:txBody>
          <a:bodyPr wrap="none" rtlCol="0">
            <a:spAutoFit/>
          </a:bodyPr>
          <a:lstStyle/>
          <a:p>
            <a:r>
              <a:rPr lang="fr-CH" sz="1050" dirty="0"/>
              <a:t>Source: La chimie verte en classe </a:t>
            </a:r>
            <a:r>
              <a:rPr lang="fr-CH" sz="1050" dirty="0" err="1"/>
              <a:t>Karien</a:t>
            </a:r>
            <a:r>
              <a:rPr lang="fr-CH" sz="1050" dirty="0"/>
              <a:t> Van Royen et Mario Smet</a:t>
            </a:r>
          </a:p>
        </p:txBody>
      </p:sp>
      <p:cxnSp>
        <p:nvCxnSpPr>
          <p:cNvPr id="10" name="Connecteur droit avec flèche 9"/>
          <p:cNvCxnSpPr/>
          <p:nvPr/>
        </p:nvCxnSpPr>
        <p:spPr bwMode="auto">
          <a:xfrm>
            <a:off x="5190836" y="3121893"/>
            <a:ext cx="2881746" cy="0"/>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ZoneTexte 10"/>
          <p:cNvSpPr txBox="1"/>
          <p:nvPr/>
        </p:nvSpPr>
        <p:spPr>
          <a:xfrm>
            <a:off x="5810468" y="2604658"/>
            <a:ext cx="1688283" cy="461665"/>
          </a:xfrm>
          <a:prstGeom prst="rect">
            <a:avLst/>
          </a:prstGeom>
          <a:noFill/>
        </p:spPr>
        <p:txBody>
          <a:bodyPr wrap="none" rtlCol="0">
            <a:spAutoFit/>
          </a:bodyPr>
          <a:lstStyle/>
          <a:p>
            <a:r>
              <a:rPr lang="fr-CH" b="1" dirty="0"/>
              <a:t>Réduction</a:t>
            </a:r>
          </a:p>
        </p:txBody>
      </p:sp>
      <p:sp>
        <p:nvSpPr>
          <p:cNvPr id="12" name="ZoneTexte 11"/>
          <p:cNvSpPr txBox="1"/>
          <p:nvPr/>
        </p:nvSpPr>
        <p:spPr>
          <a:xfrm>
            <a:off x="4703937" y="3344046"/>
            <a:ext cx="3759362" cy="461665"/>
          </a:xfrm>
          <a:prstGeom prst="rect">
            <a:avLst/>
          </a:prstGeom>
          <a:noFill/>
        </p:spPr>
        <p:txBody>
          <a:bodyPr wrap="none" rtlCol="0">
            <a:spAutoFit/>
          </a:bodyPr>
          <a:lstStyle/>
          <a:p>
            <a:r>
              <a:rPr lang="fr-CH" b="1" dirty="0"/>
              <a:t>BM</a:t>
            </a:r>
            <a:r>
              <a:rPr lang="fr-CH" b="1" baseline="30000" dirty="0"/>
              <a:t>+</a:t>
            </a:r>
            <a:r>
              <a:rPr lang="fr-CH" b="1" dirty="0"/>
              <a:t> + 2</a:t>
            </a:r>
            <a:r>
              <a:rPr lang="fr-CH" b="1" baseline="30000" dirty="0"/>
              <a:t>e-</a:t>
            </a:r>
            <a:r>
              <a:rPr lang="fr-CH" b="1" dirty="0"/>
              <a:t> + H</a:t>
            </a:r>
            <a:r>
              <a:rPr lang="fr-CH" b="1" baseline="30000" dirty="0"/>
              <a:t>+</a:t>
            </a:r>
            <a:r>
              <a:rPr lang="fr-CH" b="1" dirty="0"/>
              <a:t> </a:t>
            </a:r>
            <a:r>
              <a:rPr lang="fr-CH" b="1" dirty="0">
                <a:sym typeface="Wingdings" panose="05000000000000000000" pitchFamily="2" charset="2"/>
              </a:rPr>
              <a:t> </a:t>
            </a:r>
            <a:r>
              <a:rPr lang="fr-CH" b="1" dirty="0"/>
              <a:t>BMH</a:t>
            </a:r>
            <a:r>
              <a:rPr lang="fr-CH" b="1" baseline="-25000" dirty="0"/>
              <a:t>2</a:t>
            </a:r>
            <a:r>
              <a:rPr lang="fr-CH" b="1" baseline="30000" dirty="0"/>
              <a:t>+</a:t>
            </a:r>
            <a:r>
              <a:rPr lang="fr-CH" b="1" dirty="0">
                <a:sym typeface="Wingdings" panose="05000000000000000000" pitchFamily="2" charset="2"/>
              </a:rPr>
              <a:t> </a:t>
            </a:r>
            <a:endParaRPr lang="fr-CH" b="1" dirty="0"/>
          </a:p>
        </p:txBody>
      </p:sp>
    </p:spTree>
    <p:extLst>
      <p:ext uri="{BB962C8B-B14F-4D97-AF65-F5344CB8AC3E}">
        <p14:creationId xmlns:p14="http://schemas.microsoft.com/office/powerpoint/2010/main" val="314110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fr-CH" dirty="0">
                <a:solidFill>
                  <a:srgbClr val="ED181E"/>
                </a:solidFill>
              </a:rPr>
              <a:t>Réaction des germes</a:t>
            </a:r>
            <a:br>
              <a:rPr lang="fr-CH" dirty="0"/>
            </a:br>
            <a:r>
              <a:rPr lang="fr-CH" sz="2800" dirty="0">
                <a:solidFill>
                  <a:srgbClr val="ED181E"/>
                </a:solidFill>
              </a:rPr>
              <a:t>	</a:t>
            </a:r>
          </a:p>
        </p:txBody>
      </p:sp>
      <p:sp>
        <p:nvSpPr>
          <p:cNvPr id="256004" name="Text Box 4"/>
          <p:cNvSpPr txBox="1">
            <a:spLocks noChangeArrowheads="1"/>
          </p:cNvSpPr>
          <p:nvPr/>
        </p:nvSpPr>
        <p:spPr bwMode="auto">
          <a:xfrm>
            <a:off x="1728000" y="4310064"/>
            <a:ext cx="6035627" cy="1754326"/>
          </a:xfrm>
          <a:prstGeom prst="rect">
            <a:avLst/>
          </a:prstGeom>
          <a:noFill/>
          <a:ln w="9525">
            <a:noFill/>
            <a:miter lim="800000"/>
            <a:headEnd/>
            <a:tailEnd/>
          </a:ln>
          <a:effectLst/>
        </p:spPr>
        <p:txBody>
          <a:bodyPr wrap="none">
            <a:spAutoFit/>
          </a:bodyPr>
          <a:lstStyle/>
          <a:p>
            <a:r>
              <a:rPr lang="fr-CH" sz="1800" u="sng" dirty="0"/>
              <a:t>Conséquences:</a:t>
            </a:r>
          </a:p>
          <a:p>
            <a:r>
              <a:rPr lang="fr-CH" sz="1800" dirty="0"/>
              <a:t>Réductase courte </a:t>
            </a:r>
            <a:r>
              <a:rPr lang="fr-CH" sz="1800" dirty="0">
                <a:sym typeface="Wingdings" pitchFamily="2" charset="2"/>
              </a:rPr>
              <a:t> lait mûr  sèche les grains de caillé</a:t>
            </a:r>
          </a:p>
          <a:p>
            <a:r>
              <a:rPr lang="fr-CH" sz="1800" i="1" dirty="0">
                <a:sym typeface="Wingdings" pitchFamily="2" charset="2"/>
              </a:rPr>
              <a:t>Influence négative: </a:t>
            </a:r>
          </a:p>
          <a:p>
            <a:pPr marL="285750" indent="-285750">
              <a:buFont typeface="Arial" panose="020B0604020202020204" pitchFamily="34" charset="0"/>
              <a:buChar char="•"/>
            </a:pPr>
            <a:r>
              <a:rPr lang="fr-CH" sz="1800" i="1" dirty="0">
                <a:sym typeface="Wingdings" pitchFamily="2" charset="2"/>
              </a:rPr>
              <a:t>Goût, pâte, conservation du fromage</a:t>
            </a:r>
          </a:p>
          <a:p>
            <a:pPr marL="285750" indent="-285750">
              <a:buFont typeface="Arial" panose="020B0604020202020204" pitchFamily="34" charset="0"/>
              <a:buChar char="•"/>
            </a:pPr>
            <a:r>
              <a:rPr lang="fr-CH" sz="1800" i="1" dirty="0">
                <a:sym typeface="Wingdings" pitchFamily="2" charset="2"/>
              </a:rPr>
              <a:t>Qualité sanitaire (E. Coli)?! </a:t>
            </a:r>
          </a:p>
          <a:p>
            <a:endParaRPr lang="fr-CH" sz="1800" i="1" dirty="0"/>
          </a:p>
        </p:txBody>
      </p:sp>
      <p:graphicFrame>
        <p:nvGraphicFramePr>
          <p:cNvPr id="2" name="Tableau 1"/>
          <p:cNvGraphicFramePr>
            <a:graphicFrameLocks noGrp="1"/>
          </p:cNvGraphicFramePr>
          <p:nvPr>
            <p:extLst>
              <p:ext uri="{D42A27DB-BD31-4B8C-83A1-F6EECF244321}">
                <p14:modId xmlns:p14="http://schemas.microsoft.com/office/powerpoint/2010/main" val="2816337116"/>
              </p:ext>
            </p:extLst>
          </p:nvPr>
        </p:nvGraphicFramePr>
        <p:xfrm>
          <a:off x="1728000" y="1402458"/>
          <a:ext cx="9647238" cy="2761544"/>
        </p:xfrm>
        <a:graphic>
          <a:graphicData uri="http://schemas.openxmlformats.org/drawingml/2006/table">
            <a:tbl>
              <a:tblPr firstRow="1" bandRow="1">
                <a:tableStyleId>{5C22544A-7EE6-4342-B048-85BDC9FD1C3A}</a:tableStyleId>
              </a:tblPr>
              <a:tblGrid>
                <a:gridCol w="3215746">
                  <a:extLst>
                    <a:ext uri="{9D8B030D-6E8A-4147-A177-3AD203B41FA5}">
                      <a16:colId xmlns:a16="http://schemas.microsoft.com/office/drawing/2014/main" val="211374050"/>
                    </a:ext>
                  </a:extLst>
                </a:gridCol>
                <a:gridCol w="3215746">
                  <a:extLst>
                    <a:ext uri="{9D8B030D-6E8A-4147-A177-3AD203B41FA5}">
                      <a16:colId xmlns:a16="http://schemas.microsoft.com/office/drawing/2014/main" val="3693900984"/>
                    </a:ext>
                  </a:extLst>
                </a:gridCol>
                <a:gridCol w="3215746">
                  <a:extLst>
                    <a:ext uri="{9D8B030D-6E8A-4147-A177-3AD203B41FA5}">
                      <a16:colId xmlns:a16="http://schemas.microsoft.com/office/drawing/2014/main" val="2111727736"/>
                    </a:ext>
                  </a:extLst>
                </a:gridCol>
              </a:tblGrid>
              <a:tr h="379883">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2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Décoloration…</a:t>
                      </a:r>
                      <a:endParaRPr lang="fr-CH"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652328152"/>
                  </a:ext>
                </a:extLst>
              </a:tr>
              <a:tr h="509661">
                <a:tc>
                  <a:txBody>
                    <a:bodyPr/>
                    <a:lstStyle/>
                    <a:p>
                      <a:pPr algn="ctr">
                        <a:lnSpc>
                          <a:spcPct val="100000"/>
                        </a:lnSpc>
                        <a:spcAft>
                          <a:spcPts val="0"/>
                        </a:spcAft>
                      </a:pPr>
                      <a:r>
                        <a:rPr lang="fr-FR" sz="3200" b="1" dirty="0">
                          <a:effectLst/>
                          <a:latin typeface="Arial" panose="020B0604020202020204" pitchFamily="34" charset="0"/>
                          <a:ea typeface="Times New Roman" panose="02020603050405020304" pitchFamily="18" charset="0"/>
                          <a:cs typeface="Times New Roman" panose="02020603050405020304" pitchFamily="18" charset="0"/>
                        </a:rPr>
                        <a:t>Forte</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3200" b="1" dirty="0">
                          <a:effectLst/>
                          <a:latin typeface="Arial" panose="020B0604020202020204" pitchFamily="34" charset="0"/>
                          <a:ea typeface="Times New Roman" panose="02020603050405020304" pitchFamily="18" charset="0"/>
                          <a:cs typeface="Times New Roman" panose="02020603050405020304" pitchFamily="18" charset="0"/>
                        </a:rPr>
                        <a:t>Moyenne</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3200" b="1" dirty="0">
                          <a:effectLst/>
                          <a:latin typeface="Arial" panose="020B0604020202020204" pitchFamily="34" charset="0"/>
                          <a:ea typeface="Times New Roman" panose="02020603050405020304" pitchFamily="18" charset="0"/>
                          <a:cs typeface="Times New Roman" panose="02020603050405020304" pitchFamily="18" charset="0"/>
                        </a:rPr>
                        <a:t>Faible</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2625125613"/>
                  </a:ext>
                </a:extLst>
              </a:tr>
              <a:tr h="468000">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Germes coliformes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Staphylocoques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Sporulés anaérobies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103863688"/>
                  </a:ext>
                </a:extLst>
              </a:tr>
              <a:tr h="468000">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Entérocoques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Strepto</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thermophilus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Pseudomonades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2149586557"/>
                  </a:ext>
                </a:extLst>
              </a:tr>
              <a:tr h="468000">
                <a:tc>
                  <a:txBody>
                    <a:bodyPr/>
                    <a:lstStyle/>
                    <a:p>
                      <a:pPr algn="ctr">
                        <a:lnSpc>
                          <a:spcPct val="100000"/>
                        </a:lnSpc>
                        <a:spcAft>
                          <a:spcPts val="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Lactocoques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Lactobacilles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Bacillus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cereus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3981378572"/>
                  </a:ext>
                </a:extLst>
              </a:tr>
              <a:tr h="468000">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Bacillus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sp</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1602630723"/>
                  </a:ext>
                </a:extLst>
              </a:tr>
            </a:tbl>
          </a:graphicData>
        </a:graphic>
      </p:graphicFrame>
      <p:sp>
        <p:nvSpPr>
          <p:cNvPr id="7" name="ZoneTexte 2"/>
          <p:cNvSpPr txBox="1"/>
          <p:nvPr/>
        </p:nvSpPr>
        <p:spPr>
          <a:xfrm>
            <a:off x="7763625" y="2783230"/>
            <a:ext cx="49645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latin typeface="Berlin Sans FB Demi" panose="020E0802020502020306" pitchFamily="34" charset="0"/>
              </a:rPr>
              <a:t>√*</a:t>
            </a:r>
            <a:endParaRPr lang="en-US" sz="1800" dirty="0"/>
          </a:p>
        </p:txBody>
      </p:sp>
      <p:sp>
        <p:nvSpPr>
          <p:cNvPr id="9" name="ZoneTexte 8"/>
          <p:cNvSpPr txBox="1"/>
          <p:nvPr/>
        </p:nvSpPr>
        <p:spPr>
          <a:xfrm>
            <a:off x="4319044" y="2095025"/>
            <a:ext cx="658845" cy="923330"/>
          </a:xfrm>
          <a:prstGeom prst="rect">
            <a:avLst/>
          </a:prstGeom>
          <a:noFill/>
        </p:spPr>
        <p:txBody>
          <a:bodyPr wrap="square" rtlCol="0">
            <a:spAutoFit/>
          </a:bodyPr>
          <a:lstStyle/>
          <a:p>
            <a:r>
              <a:rPr lang="en-US" sz="5400" b="1" dirty="0">
                <a:solidFill>
                  <a:srgbClr val="FF0000"/>
                </a:solidFill>
                <a:sym typeface="Wingdings 2" panose="05020102010507070707" pitchFamily="18" charset="2"/>
              </a:rPr>
              <a:t></a:t>
            </a:r>
            <a:endParaRPr lang="en-US" sz="5400" b="1" dirty="0">
              <a:solidFill>
                <a:srgbClr val="FF0000"/>
              </a:solidFill>
            </a:endParaRPr>
          </a:p>
        </p:txBody>
      </p:sp>
      <p:sp>
        <p:nvSpPr>
          <p:cNvPr id="10" name="ZoneTexte 9"/>
          <p:cNvSpPr txBox="1"/>
          <p:nvPr/>
        </p:nvSpPr>
        <p:spPr>
          <a:xfrm>
            <a:off x="4320942" y="2556690"/>
            <a:ext cx="658845" cy="923330"/>
          </a:xfrm>
          <a:prstGeom prst="rect">
            <a:avLst/>
          </a:prstGeom>
          <a:noFill/>
        </p:spPr>
        <p:txBody>
          <a:bodyPr wrap="square" rtlCol="0">
            <a:spAutoFit/>
          </a:bodyPr>
          <a:lstStyle/>
          <a:p>
            <a:r>
              <a:rPr lang="en-US" sz="5400" b="1" dirty="0">
                <a:solidFill>
                  <a:srgbClr val="FF0000"/>
                </a:solidFill>
                <a:sym typeface="Wingdings 2" panose="05020102010507070707" pitchFamily="18" charset="2"/>
              </a:rPr>
              <a:t></a:t>
            </a:r>
            <a:endParaRPr lang="en-US" sz="5400" b="1" dirty="0">
              <a:solidFill>
                <a:srgbClr val="FF0000"/>
              </a:solidFill>
            </a:endParaRPr>
          </a:p>
        </p:txBody>
      </p:sp>
      <p:sp>
        <p:nvSpPr>
          <p:cNvPr id="11" name="ZoneTexte 2"/>
          <p:cNvSpPr txBox="1"/>
          <p:nvPr/>
        </p:nvSpPr>
        <p:spPr>
          <a:xfrm>
            <a:off x="7763625" y="3288950"/>
            <a:ext cx="49645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latin typeface="Berlin Sans FB Demi" panose="020E0802020502020306" pitchFamily="34" charset="0"/>
              </a:rPr>
              <a:t>√*</a:t>
            </a:r>
            <a:endParaRPr lang="en-US" sz="1800" dirty="0"/>
          </a:p>
        </p:txBody>
      </p:sp>
    </p:spTree>
    <p:extLst>
      <p:ext uri="{BB962C8B-B14F-4D97-AF65-F5344CB8AC3E}">
        <p14:creationId xmlns:p14="http://schemas.microsoft.com/office/powerpoint/2010/main" val="297308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H" dirty="0"/>
              <a:t>Sommaire</a:t>
            </a:r>
          </a:p>
        </p:txBody>
      </p:sp>
      <p:sp>
        <p:nvSpPr>
          <p:cNvPr id="5" name="Espace réservé du contenu 4"/>
          <p:cNvSpPr>
            <a:spLocks noGrp="1"/>
          </p:cNvSpPr>
          <p:nvPr>
            <p:ph idx="1"/>
          </p:nvPr>
        </p:nvSpPr>
        <p:spPr/>
        <p:txBody>
          <a:bodyPr/>
          <a:lstStyle/>
          <a:p>
            <a:r>
              <a:rPr lang="fr-CH" dirty="0"/>
              <a:t>Méthode</a:t>
            </a:r>
          </a:p>
          <a:p>
            <a:r>
              <a:rPr lang="fr-CH" dirty="0"/>
              <a:t>Principe</a:t>
            </a:r>
          </a:p>
          <a:p>
            <a:r>
              <a:rPr lang="fr-CH" dirty="0"/>
              <a:t>Réaction des bactéries à la RP</a:t>
            </a:r>
          </a:p>
          <a:p>
            <a:r>
              <a:rPr lang="fr-CH" dirty="0"/>
              <a:t>Essai avec différents laits de producteurs</a:t>
            </a:r>
          </a:p>
          <a:p>
            <a:r>
              <a:rPr lang="fr-CH" dirty="0"/>
              <a:t>Conclusion</a:t>
            </a:r>
          </a:p>
          <a:p>
            <a:pPr marL="0" indent="0">
              <a:buNone/>
            </a:pPr>
            <a:endParaRPr lang="fr-CH" dirty="0"/>
          </a:p>
          <a:p>
            <a:endParaRPr lang="fr-CH" dirty="0"/>
          </a:p>
        </p:txBody>
      </p:sp>
    </p:spTree>
    <p:extLst>
      <p:ext uri="{BB962C8B-B14F-4D97-AF65-F5344CB8AC3E}">
        <p14:creationId xmlns:p14="http://schemas.microsoft.com/office/powerpoint/2010/main" val="340645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Abondance </a:t>
            </a:r>
            <a:r>
              <a:rPr lang="fr-FR" dirty="0"/>
              <a:t>par fromagerie</a:t>
            </a:r>
          </a:p>
        </p:txBody>
      </p:sp>
      <p:graphicFrame>
        <p:nvGraphicFramePr>
          <p:cNvPr id="29" name="Graphique 28"/>
          <p:cNvGraphicFramePr>
            <a:graphicFrameLocks/>
          </p:cNvGraphicFramePr>
          <p:nvPr/>
        </p:nvGraphicFramePr>
        <p:xfrm>
          <a:off x="1936955" y="1047750"/>
          <a:ext cx="8406580" cy="5618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759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2705896" y="336749"/>
            <a:ext cx="7853949" cy="989013"/>
          </a:xfrm>
        </p:spPr>
        <p:txBody>
          <a:bodyPr/>
          <a:lstStyle/>
          <a:p>
            <a:r>
              <a:rPr lang="fr-FR"/>
              <a:t>Moyenne (</a:t>
            </a:r>
            <a:r>
              <a:rPr lang="fr-FR">
                <a:solidFill>
                  <a:srgbClr val="C00000"/>
                </a:solidFill>
              </a:rPr>
              <a:t>courte</a:t>
            </a:r>
            <a:r>
              <a:rPr lang="fr-FR"/>
              <a:t>/</a:t>
            </a:r>
            <a:r>
              <a:rPr lang="fr-FR">
                <a:solidFill>
                  <a:srgbClr val="4F81BD"/>
                </a:solidFill>
              </a:rPr>
              <a:t>bon</a:t>
            </a:r>
            <a:r>
              <a:rPr lang="fr-FR"/>
              <a:t>)</a:t>
            </a:r>
            <a:endParaRPr lang="fr-FR" dirty="0"/>
          </a:p>
        </p:txBody>
      </p:sp>
      <p:graphicFrame>
        <p:nvGraphicFramePr>
          <p:cNvPr id="4" name="Graphique 3"/>
          <p:cNvGraphicFramePr>
            <a:graphicFrameLocks/>
          </p:cNvGraphicFramePr>
          <p:nvPr/>
        </p:nvGraphicFramePr>
        <p:xfrm>
          <a:off x="2520591" y="1671484"/>
          <a:ext cx="7803280" cy="4935793"/>
        </p:xfrm>
        <a:graphic>
          <a:graphicData uri="http://schemas.openxmlformats.org/drawingml/2006/chart">
            <c:chart xmlns:c="http://schemas.openxmlformats.org/drawingml/2006/chart" xmlns:r="http://schemas.openxmlformats.org/officeDocument/2006/relationships" r:id="rId2"/>
          </a:graphicData>
        </a:graphic>
      </p:graphicFrame>
      <p:sp>
        <p:nvSpPr>
          <p:cNvPr id="5" name="Accolade fermante 4"/>
          <p:cNvSpPr/>
          <p:nvPr/>
        </p:nvSpPr>
        <p:spPr bwMode="auto">
          <a:xfrm>
            <a:off x="5427408" y="3156153"/>
            <a:ext cx="226142" cy="196645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FR" dirty="0"/>
          </a:p>
        </p:txBody>
      </p:sp>
      <p:sp>
        <p:nvSpPr>
          <p:cNvPr id="6" name="ZoneTexte 5"/>
          <p:cNvSpPr txBox="1"/>
          <p:nvPr/>
        </p:nvSpPr>
        <p:spPr>
          <a:xfrm>
            <a:off x="5576198" y="3785436"/>
            <a:ext cx="1324402" cy="707886"/>
          </a:xfrm>
          <a:prstGeom prst="rect">
            <a:avLst/>
          </a:prstGeom>
          <a:noFill/>
        </p:spPr>
        <p:txBody>
          <a:bodyPr wrap="none" rtlCol="0">
            <a:spAutoFit/>
          </a:bodyPr>
          <a:lstStyle/>
          <a:p>
            <a:r>
              <a:rPr lang="fr-FR" sz="2000" dirty="0"/>
              <a:t>Bactéries </a:t>
            </a:r>
            <a:br>
              <a:rPr lang="fr-FR" sz="2000" dirty="0"/>
            </a:br>
            <a:r>
              <a:rPr lang="fr-FR" sz="2000" dirty="0"/>
              <a:t>lactiques</a:t>
            </a:r>
          </a:p>
        </p:txBody>
      </p:sp>
      <p:sp>
        <p:nvSpPr>
          <p:cNvPr id="7" name="ZoneTexte 6"/>
          <p:cNvSpPr txBox="1"/>
          <p:nvPr/>
        </p:nvSpPr>
        <p:spPr>
          <a:xfrm>
            <a:off x="4161666" y="1321866"/>
            <a:ext cx="1040670" cy="461665"/>
          </a:xfrm>
          <a:prstGeom prst="rect">
            <a:avLst/>
          </a:prstGeom>
          <a:noFill/>
        </p:spPr>
        <p:txBody>
          <a:bodyPr wrap="none" rtlCol="0">
            <a:spAutoFit/>
          </a:bodyPr>
          <a:lstStyle/>
          <a:p>
            <a:r>
              <a:rPr lang="fr-FR">
                <a:solidFill>
                  <a:srgbClr val="C00000"/>
                </a:solidFill>
              </a:rPr>
              <a:t>courte</a:t>
            </a:r>
            <a:endParaRPr lang="fr-FR" dirty="0">
              <a:solidFill>
                <a:srgbClr val="C00000"/>
              </a:solidFill>
            </a:endParaRPr>
          </a:p>
        </p:txBody>
      </p:sp>
      <p:sp>
        <p:nvSpPr>
          <p:cNvPr id="8" name="ZoneTexte 7"/>
          <p:cNvSpPr txBox="1"/>
          <p:nvPr/>
        </p:nvSpPr>
        <p:spPr>
          <a:xfrm>
            <a:off x="7463739" y="1321865"/>
            <a:ext cx="699230" cy="461665"/>
          </a:xfrm>
          <a:prstGeom prst="rect">
            <a:avLst/>
          </a:prstGeom>
          <a:noFill/>
        </p:spPr>
        <p:txBody>
          <a:bodyPr wrap="none" rtlCol="0">
            <a:spAutoFit/>
          </a:bodyPr>
          <a:lstStyle/>
          <a:p>
            <a:r>
              <a:rPr lang="fr-FR">
                <a:solidFill>
                  <a:srgbClr val="4F81BD"/>
                </a:solidFill>
              </a:rPr>
              <a:t>bon</a:t>
            </a:r>
            <a:endParaRPr lang="fr-FR" dirty="0">
              <a:solidFill>
                <a:srgbClr val="4F81BD"/>
              </a:solidFill>
            </a:endParaRPr>
          </a:p>
        </p:txBody>
      </p:sp>
      <p:sp>
        <p:nvSpPr>
          <p:cNvPr id="3" name="Rectangle 2"/>
          <p:cNvSpPr/>
          <p:nvPr/>
        </p:nvSpPr>
        <p:spPr>
          <a:xfrm>
            <a:off x="3810000" y="3429000"/>
            <a:ext cx="4572000" cy="0"/>
          </a:xfrm>
          <a:prstGeom prst="rect">
            <a:avLst/>
          </a:prstGeom>
        </p:spPr>
        <p:txBody>
          <a:bodyPr/>
          <a:lstStyle/>
          <a:p>
            <a:endParaRPr lang="fr-FR" dirty="0"/>
          </a:p>
        </p:txBody>
      </p:sp>
      <p:sp>
        <p:nvSpPr>
          <p:cNvPr id="9" name="Rectangle 8"/>
          <p:cNvSpPr/>
          <p:nvPr/>
        </p:nvSpPr>
        <p:spPr bwMode="auto">
          <a:xfrm>
            <a:off x="3948224" y="5204066"/>
            <a:ext cx="4774019" cy="3827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H"/>
          </a:p>
        </p:txBody>
      </p:sp>
    </p:spTree>
    <p:extLst>
      <p:ext uri="{BB962C8B-B14F-4D97-AF65-F5344CB8AC3E}">
        <p14:creationId xmlns:p14="http://schemas.microsoft.com/office/powerpoint/2010/main" val="829892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Espèces détectées seulement dans </a:t>
            </a:r>
            <a:r>
              <a:rPr lang="fr-CH"/>
              <a:t>les bons </a:t>
            </a:r>
            <a:r>
              <a:rPr lang="fr-CH" dirty="0"/>
              <a:t>ou </a:t>
            </a:r>
            <a:r>
              <a:rPr lang="fr-CH"/>
              <a:t>les courte </a:t>
            </a:r>
            <a:endParaRPr lang="fr-CH" dirty="0"/>
          </a:p>
        </p:txBody>
      </p:sp>
      <p:pic>
        <p:nvPicPr>
          <p:cNvPr id="4" name="Image 3"/>
          <p:cNvPicPr>
            <a:picLocks noChangeAspect="1"/>
          </p:cNvPicPr>
          <p:nvPr/>
        </p:nvPicPr>
        <p:blipFill rotWithShape="1">
          <a:blip r:embed="rId2"/>
          <a:srcRect l="3418" r="54759"/>
          <a:stretch/>
        </p:blipFill>
        <p:spPr>
          <a:xfrm>
            <a:off x="1858168" y="1168265"/>
            <a:ext cx="4136233" cy="5698157"/>
          </a:xfrm>
          <a:prstGeom prst="rect">
            <a:avLst/>
          </a:prstGeom>
        </p:spPr>
      </p:pic>
      <p:pic>
        <p:nvPicPr>
          <p:cNvPr id="6" name="Image 5"/>
          <p:cNvPicPr>
            <a:picLocks noChangeAspect="1"/>
          </p:cNvPicPr>
          <p:nvPr/>
        </p:nvPicPr>
        <p:blipFill rotWithShape="1">
          <a:blip r:embed="rId2"/>
          <a:srcRect l="54702" t="18814" r="1768" b="13574"/>
          <a:stretch/>
        </p:blipFill>
        <p:spPr>
          <a:xfrm>
            <a:off x="5994400" y="2157277"/>
            <a:ext cx="4649476" cy="4160838"/>
          </a:xfrm>
          <a:prstGeom prst="rect">
            <a:avLst/>
          </a:prstGeom>
        </p:spPr>
      </p:pic>
    </p:spTree>
    <p:extLst>
      <p:ext uri="{BB962C8B-B14F-4D97-AF65-F5344CB8AC3E}">
        <p14:creationId xmlns:p14="http://schemas.microsoft.com/office/powerpoint/2010/main" val="2721403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llipse 2"/>
          <p:cNvSpPr/>
          <p:nvPr/>
        </p:nvSpPr>
        <p:spPr bwMode="auto">
          <a:xfrm>
            <a:off x="535714" y="2571962"/>
            <a:ext cx="2887579" cy="2887579"/>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 name="Ellipse 4"/>
          <p:cNvSpPr/>
          <p:nvPr/>
        </p:nvSpPr>
        <p:spPr bwMode="auto">
          <a:xfrm>
            <a:off x="1377074" y="2583994"/>
            <a:ext cx="1179095" cy="228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 name="Ellipse 3"/>
          <p:cNvSpPr/>
          <p:nvPr/>
        </p:nvSpPr>
        <p:spPr bwMode="auto">
          <a:xfrm rot="19607054">
            <a:off x="949143" y="1725187"/>
            <a:ext cx="388140" cy="118329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rot="1017819">
            <a:off x="1956179" y="1753369"/>
            <a:ext cx="369779" cy="960886"/>
          </a:xfrm>
          <a:prstGeom prst="rect">
            <a:avLst/>
          </a:prstGeom>
        </p:spPr>
      </p:pic>
      <p:pic>
        <p:nvPicPr>
          <p:cNvPr id="11" name="Image 10"/>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396644" y="1517406"/>
            <a:ext cx="1175137" cy="1109353"/>
          </a:xfrm>
          <a:prstGeom prst="rect">
            <a:avLst/>
          </a:prstGeom>
        </p:spPr>
      </p:pic>
      <p:sp>
        <p:nvSpPr>
          <p:cNvPr id="7" name="Rectangle à coins arrondis 6"/>
          <p:cNvSpPr/>
          <p:nvPr/>
        </p:nvSpPr>
        <p:spPr bwMode="auto">
          <a:xfrm>
            <a:off x="3954357" y="2704917"/>
            <a:ext cx="2059710" cy="27546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 name="Rectangle à coins arrondis 11"/>
          <p:cNvSpPr/>
          <p:nvPr/>
        </p:nvSpPr>
        <p:spPr bwMode="auto">
          <a:xfrm>
            <a:off x="4509599"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11 h</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8" name="Rectangle à coins arrondis 7"/>
          <p:cNvSpPr/>
          <p:nvPr/>
        </p:nvSpPr>
        <p:spPr bwMode="auto">
          <a:xfrm>
            <a:off x="4453121" y="2846462"/>
            <a:ext cx="1062182" cy="4686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32</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0" name="Rectangle à coins arrondis 9"/>
          <p:cNvSpPr/>
          <p:nvPr/>
        </p:nvSpPr>
        <p:spPr bwMode="auto">
          <a:xfrm>
            <a:off x="4194503" y="3495049"/>
            <a:ext cx="1579418" cy="17506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3" name="Imag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799323" y="4137414"/>
            <a:ext cx="369779" cy="960886"/>
          </a:xfrm>
          <a:prstGeom prst="rect">
            <a:avLst/>
          </a:prstGeom>
        </p:spPr>
      </p:pic>
      <p:sp>
        <p:nvSpPr>
          <p:cNvPr id="15" name="Rectangle à coins arrondis 14"/>
          <p:cNvSpPr/>
          <p:nvPr/>
        </p:nvSpPr>
        <p:spPr bwMode="auto">
          <a:xfrm>
            <a:off x="6512831" y="4359455"/>
            <a:ext cx="2059710" cy="110008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8" name="Rectangle à coins arrondis 17"/>
          <p:cNvSpPr/>
          <p:nvPr/>
        </p:nvSpPr>
        <p:spPr bwMode="auto">
          <a:xfrm>
            <a:off x="6752977" y="4378035"/>
            <a:ext cx="1579418" cy="8676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9" name="Image 1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999985" y="4137414"/>
            <a:ext cx="369779" cy="960886"/>
          </a:xfrm>
          <a:prstGeom prst="rect">
            <a:avLst/>
          </a:prstGeom>
        </p:spPr>
      </p:pic>
      <p:pic>
        <p:nvPicPr>
          <p:cNvPr id="20" name="Image 1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rot="1747829">
            <a:off x="6902979" y="1489792"/>
            <a:ext cx="1175137" cy="1109353"/>
          </a:xfrm>
          <a:prstGeom prst="rect">
            <a:avLst/>
          </a:prstGeom>
        </p:spPr>
      </p:pic>
      <p:sp>
        <p:nvSpPr>
          <p:cNvPr id="17" name="Rectangle à coins arrondis 16"/>
          <p:cNvSpPr/>
          <p:nvPr/>
        </p:nvSpPr>
        <p:spPr bwMode="auto">
          <a:xfrm>
            <a:off x="7317663" y="4502281"/>
            <a:ext cx="997365" cy="46862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38</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6" name="Rectangle à coins arrondis 15"/>
          <p:cNvSpPr/>
          <p:nvPr/>
        </p:nvSpPr>
        <p:spPr bwMode="auto">
          <a:xfrm>
            <a:off x="7056463"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5 min</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21" name="Rectangle à coins arrondis 20"/>
          <p:cNvSpPr/>
          <p:nvPr/>
        </p:nvSpPr>
        <p:spPr bwMode="auto">
          <a:xfrm>
            <a:off x="9071305" y="4359455"/>
            <a:ext cx="2059710" cy="110008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2" name="Rectangle à coins arrondis 21"/>
          <p:cNvSpPr/>
          <p:nvPr/>
        </p:nvSpPr>
        <p:spPr bwMode="auto">
          <a:xfrm>
            <a:off x="9311451" y="4378035"/>
            <a:ext cx="1579418" cy="8676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23" name="Image 2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9558459" y="4137414"/>
            <a:ext cx="369779" cy="960886"/>
          </a:xfrm>
          <a:prstGeom prst="rect">
            <a:avLst/>
          </a:prstGeom>
        </p:spPr>
      </p:pic>
      <p:sp>
        <p:nvSpPr>
          <p:cNvPr id="25" name="Rectangle à coins arrondis 24"/>
          <p:cNvSpPr/>
          <p:nvPr/>
        </p:nvSpPr>
        <p:spPr bwMode="auto">
          <a:xfrm>
            <a:off x="9876137" y="4502281"/>
            <a:ext cx="997365" cy="46862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38</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29" name="Larme 28"/>
          <p:cNvSpPr/>
          <p:nvPr/>
        </p:nvSpPr>
        <p:spPr bwMode="auto">
          <a:xfrm rot="18756779">
            <a:off x="7113810" y="3961445"/>
            <a:ext cx="142129" cy="144000"/>
          </a:xfrm>
          <a:prstGeom prst="teardrop">
            <a:avLst>
              <a:gd name="adj" fmla="val 134362"/>
            </a:avLst>
          </a:prstGeom>
          <a:solidFill>
            <a:srgbClr val="0070C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nvGrpSpPr>
          <p:cNvPr id="38" name="Groupe 37"/>
          <p:cNvGrpSpPr/>
          <p:nvPr/>
        </p:nvGrpSpPr>
        <p:grpSpPr>
          <a:xfrm rot="19461916">
            <a:off x="6671834" y="2661239"/>
            <a:ext cx="227133" cy="1272885"/>
            <a:chOff x="8042719" y="2916666"/>
            <a:chExt cx="227133" cy="1272885"/>
          </a:xfrm>
        </p:grpSpPr>
        <p:sp>
          <p:nvSpPr>
            <p:cNvPr id="30" name="Rectangle avec flèche vers le haut 29"/>
            <p:cNvSpPr/>
            <p:nvPr/>
          </p:nvSpPr>
          <p:spPr bwMode="auto">
            <a:xfrm rot="10800000">
              <a:off x="8042719" y="3197106"/>
              <a:ext cx="223880" cy="992445"/>
            </a:xfrm>
            <a:prstGeom prst="upArrowCallout">
              <a:avLst>
                <a:gd name="adj1" fmla="val 4660"/>
                <a:gd name="adj2" fmla="val 1272"/>
                <a:gd name="adj3" fmla="val 25000"/>
                <a:gd name="adj4" fmla="val 76646"/>
              </a:avLst>
            </a:prstGeom>
            <a:solidFill>
              <a:srgbClr val="0070C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1" name="Flèche à trois pointes 30"/>
            <p:cNvSpPr/>
            <p:nvPr/>
          </p:nvSpPr>
          <p:spPr bwMode="auto">
            <a:xfrm rot="10800000">
              <a:off x="8062454" y="2916666"/>
              <a:ext cx="184408" cy="260478"/>
            </a:xfrm>
            <a:prstGeom prst="leftRightUpArrow">
              <a:avLst>
                <a:gd name="adj1" fmla="val 0"/>
                <a:gd name="adj2" fmla="val 0"/>
                <a:gd name="adj3" fmla="val 25000"/>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cxnSp>
          <p:nvCxnSpPr>
            <p:cNvPr id="33" name="Connecteur droit 32"/>
            <p:cNvCxnSpPr/>
            <p:nvPr/>
          </p:nvCxnSpPr>
          <p:spPr bwMode="auto">
            <a:xfrm>
              <a:off x="8154658" y="3394075"/>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34"/>
            <p:cNvCxnSpPr/>
            <p:nvPr/>
          </p:nvCxnSpPr>
          <p:spPr bwMode="auto">
            <a:xfrm>
              <a:off x="8154658" y="3528483"/>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eur droit 35"/>
            <p:cNvCxnSpPr/>
            <p:nvPr/>
          </p:nvCxnSpPr>
          <p:spPr bwMode="auto">
            <a:xfrm>
              <a:off x="8157911" y="3662891"/>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36"/>
            <p:cNvCxnSpPr/>
            <p:nvPr/>
          </p:nvCxnSpPr>
          <p:spPr bwMode="auto">
            <a:xfrm>
              <a:off x="8154657" y="3797300"/>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ZoneTexte 38"/>
          <p:cNvSpPr txBox="1"/>
          <p:nvPr/>
        </p:nvSpPr>
        <p:spPr>
          <a:xfrm>
            <a:off x="6408930" y="2820992"/>
            <a:ext cx="2579375" cy="707886"/>
          </a:xfrm>
          <a:prstGeom prst="rect">
            <a:avLst/>
          </a:prstGeom>
          <a:noFill/>
        </p:spPr>
        <p:txBody>
          <a:bodyPr wrap="square" rtlCol="0">
            <a:spAutoFit/>
          </a:bodyPr>
          <a:lstStyle/>
          <a:p>
            <a:pPr algn="ctr"/>
            <a:r>
              <a:rPr lang="fr-CH" sz="2000" dirty="0"/>
              <a:t>1 ml de bleu de              </a:t>
            </a:r>
            <a:r>
              <a:rPr lang="fr-CH" sz="2000" dirty="0">
                <a:solidFill>
                  <a:schemeClr val="bg1"/>
                </a:solidFill>
              </a:rPr>
              <a:t>     </a:t>
            </a:r>
            <a:r>
              <a:rPr lang="fr-CH" sz="2000" dirty="0"/>
              <a:t>méthylène</a:t>
            </a:r>
          </a:p>
        </p:txBody>
      </p:sp>
      <p:pic>
        <p:nvPicPr>
          <p:cNvPr id="41" name="Image 40"/>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14255" t="9348" r="6158" b="5826"/>
          <a:stretch/>
        </p:blipFill>
        <p:spPr>
          <a:xfrm>
            <a:off x="9549766" y="1517406"/>
            <a:ext cx="1102789" cy="1109353"/>
          </a:xfrm>
          <a:prstGeom prst="rect">
            <a:avLst/>
          </a:prstGeom>
        </p:spPr>
      </p:pic>
      <p:sp>
        <p:nvSpPr>
          <p:cNvPr id="26" name="Rectangle à coins arrondis 25"/>
          <p:cNvSpPr/>
          <p:nvPr/>
        </p:nvSpPr>
        <p:spPr bwMode="auto">
          <a:xfrm>
            <a:off x="9393880" y="1066109"/>
            <a:ext cx="1414560"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b="1" dirty="0">
                <a:solidFill>
                  <a:srgbClr val="FF0000"/>
                </a:solidFill>
              </a:rPr>
              <a:t>&gt;1</a:t>
            </a:r>
            <a:r>
              <a:rPr kumimoji="0" lang="fr-CH" sz="2400" b="1" i="0" u="none" strike="noStrike" cap="none" normalizeH="0" baseline="0" dirty="0">
                <a:ln>
                  <a:noFill/>
                </a:ln>
                <a:solidFill>
                  <a:srgbClr val="FF0000"/>
                </a:solidFill>
                <a:effectLst/>
                <a:latin typeface="Arial" charset="0"/>
              </a:rPr>
              <a:t>5 min</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42" name="Organigramme : Délai 41"/>
          <p:cNvSpPr/>
          <p:nvPr/>
        </p:nvSpPr>
        <p:spPr bwMode="auto">
          <a:xfrm rot="5400000">
            <a:off x="9658984" y="4878387"/>
            <a:ext cx="162000" cy="162000"/>
          </a:xfrm>
          <a:prstGeom prst="flowChartDelay">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4" name="Rectangle 43"/>
          <p:cNvSpPr/>
          <p:nvPr/>
        </p:nvSpPr>
        <p:spPr bwMode="auto">
          <a:xfrm>
            <a:off x="9658984" y="4333254"/>
            <a:ext cx="162000" cy="54513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1748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6" name="Imag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6923101" y="3568307"/>
            <a:ext cx="592667" cy="2162935"/>
          </a:xfrm>
          <a:prstGeom prst="rect">
            <a:avLst/>
          </a:prstGeom>
        </p:spPr>
      </p:pic>
      <p:pic>
        <p:nvPicPr>
          <p:cNvPr id="11" name="Image 1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10090396" y="3567150"/>
            <a:ext cx="592667" cy="2162935"/>
          </a:xfrm>
          <a:prstGeom prst="rect">
            <a:avLst/>
          </a:prstGeom>
        </p:spPr>
      </p:pic>
      <p:pic>
        <p:nvPicPr>
          <p:cNvPr id="40" name="Image 39"/>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225954" y="1547998"/>
            <a:ext cx="1175137" cy="1109353"/>
          </a:xfrm>
          <a:prstGeom prst="rect">
            <a:avLst/>
          </a:prstGeom>
        </p:spPr>
      </p:pic>
      <p:sp>
        <p:nvSpPr>
          <p:cNvPr id="41" name="Rectangle à coins arrondis 40"/>
          <p:cNvSpPr/>
          <p:nvPr/>
        </p:nvSpPr>
        <p:spPr bwMode="auto">
          <a:xfrm>
            <a:off x="1783667" y="2760909"/>
            <a:ext cx="2059710" cy="3165758"/>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2" name="Rectangle à coins arrondis 41"/>
          <p:cNvSpPr/>
          <p:nvPr/>
        </p:nvSpPr>
        <p:spPr bwMode="auto">
          <a:xfrm>
            <a:off x="2282431" y="1096701"/>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E2001A"/>
                </a:solidFill>
                <a:effectLst/>
                <a:latin typeface="Arial" charset="0"/>
              </a:rPr>
              <a:t>11 h</a:t>
            </a:r>
            <a:endParaRPr kumimoji="0" lang="fr-CH" sz="2400" b="1" i="0" u="none" strike="noStrike" cap="none" normalizeH="0" dirty="0">
              <a:ln>
                <a:noFill/>
              </a:ln>
              <a:solidFill>
                <a:srgbClr val="E2001A"/>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43" name="Rectangle à coins arrondis 42"/>
          <p:cNvSpPr/>
          <p:nvPr/>
        </p:nvSpPr>
        <p:spPr bwMode="auto">
          <a:xfrm>
            <a:off x="2282431" y="2856492"/>
            <a:ext cx="1062182" cy="4686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E2001A"/>
                </a:solidFill>
                <a:effectLst/>
                <a:latin typeface="Arial" charset="0"/>
              </a:rPr>
              <a:t>32</a:t>
            </a:r>
            <a:r>
              <a:rPr kumimoji="0" lang="fr-CH" sz="2400" b="1" i="0" u="none" strike="noStrike" cap="none" normalizeH="0" dirty="0">
                <a:ln>
                  <a:noFill/>
                </a:ln>
                <a:solidFill>
                  <a:srgbClr val="E2001A"/>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44" name="Rectangle à coins arrondis 43"/>
          <p:cNvSpPr/>
          <p:nvPr/>
        </p:nvSpPr>
        <p:spPr bwMode="auto">
          <a:xfrm>
            <a:off x="2023813" y="3420699"/>
            <a:ext cx="1579418" cy="233663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grpSp>
        <p:nvGrpSpPr>
          <p:cNvPr id="46" name="Groupe 45"/>
          <p:cNvGrpSpPr/>
          <p:nvPr/>
        </p:nvGrpSpPr>
        <p:grpSpPr>
          <a:xfrm>
            <a:off x="2517189" y="3568307"/>
            <a:ext cx="592667" cy="2162935"/>
            <a:chOff x="2005032" y="3360818"/>
            <a:chExt cx="592667" cy="2162935"/>
          </a:xfrm>
        </p:grpSpPr>
        <p:pic>
          <p:nvPicPr>
            <p:cNvPr id="14" name="Image 1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2005032" y="3360818"/>
              <a:ext cx="592667" cy="2162935"/>
            </a:xfrm>
            <a:prstGeom prst="rect">
              <a:avLst/>
            </a:prstGeom>
          </p:spPr>
        </p:pic>
        <p:sp>
          <p:nvSpPr>
            <p:cNvPr id="20" name="Organigramme : Terminateur 19"/>
            <p:cNvSpPr/>
            <p:nvPr/>
          </p:nvSpPr>
          <p:spPr bwMode="auto">
            <a:xfrm rot="18255513">
              <a:off x="2155544" y="5153481"/>
              <a:ext cx="180000" cy="36000"/>
            </a:xfrm>
            <a:prstGeom prst="flowChartTerminator">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1" name="Organigramme : Terminateur 20"/>
            <p:cNvSpPr/>
            <p:nvPr/>
          </p:nvSpPr>
          <p:spPr bwMode="auto">
            <a:xfrm rot="13096697">
              <a:off x="2224023" y="4253587"/>
              <a:ext cx="252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2" name="Organigramme : Terminateur 21"/>
            <p:cNvSpPr/>
            <p:nvPr/>
          </p:nvSpPr>
          <p:spPr bwMode="auto">
            <a:xfrm rot="16003186">
              <a:off x="2114851" y="4860627"/>
              <a:ext cx="181050" cy="45933"/>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3" name="Ellipse 22"/>
            <p:cNvSpPr/>
            <p:nvPr/>
          </p:nvSpPr>
          <p:spPr bwMode="auto">
            <a:xfrm>
              <a:off x="2311085" y="3999992"/>
              <a:ext cx="112829" cy="112829"/>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4" name="Ellipse 23"/>
            <p:cNvSpPr/>
            <p:nvPr/>
          </p:nvSpPr>
          <p:spPr bwMode="auto">
            <a:xfrm>
              <a:off x="2183547" y="4518434"/>
              <a:ext cx="72000" cy="72000"/>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5" name="Ellipse 24"/>
            <p:cNvSpPr/>
            <p:nvPr/>
          </p:nvSpPr>
          <p:spPr bwMode="auto">
            <a:xfrm>
              <a:off x="2233484" y="386302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6" name="Organigramme : Terminateur 25"/>
            <p:cNvSpPr/>
            <p:nvPr/>
          </p:nvSpPr>
          <p:spPr bwMode="auto">
            <a:xfrm rot="15868479">
              <a:off x="2291364" y="4915438"/>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7" name="Organigramme : Terminateur 26"/>
            <p:cNvSpPr/>
            <p:nvPr/>
          </p:nvSpPr>
          <p:spPr bwMode="auto">
            <a:xfrm rot="15631715">
              <a:off x="2318790" y="5092872"/>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8" name="Ellipse 27"/>
            <p:cNvSpPr/>
            <p:nvPr/>
          </p:nvSpPr>
          <p:spPr bwMode="auto">
            <a:xfrm>
              <a:off x="2273038" y="3790657"/>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9" name="Ellipse 28"/>
            <p:cNvSpPr/>
            <p:nvPr/>
          </p:nvSpPr>
          <p:spPr bwMode="auto">
            <a:xfrm>
              <a:off x="2240715" y="371629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0" name="Ellipse 29"/>
            <p:cNvSpPr/>
            <p:nvPr/>
          </p:nvSpPr>
          <p:spPr bwMode="auto">
            <a:xfrm>
              <a:off x="2336486" y="526510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1" name="Ellipse 30"/>
            <p:cNvSpPr/>
            <p:nvPr/>
          </p:nvSpPr>
          <p:spPr bwMode="auto">
            <a:xfrm>
              <a:off x="2163766" y="4162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2" name="Ellipse 31"/>
            <p:cNvSpPr/>
            <p:nvPr/>
          </p:nvSpPr>
          <p:spPr bwMode="auto">
            <a:xfrm>
              <a:off x="2158686" y="42033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3" name="Ellipse 32"/>
            <p:cNvSpPr/>
            <p:nvPr/>
          </p:nvSpPr>
          <p:spPr bwMode="auto">
            <a:xfrm>
              <a:off x="2209486" y="432022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4" name="Ellipse 33"/>
            <p:cNvSpPr/>
            <p:nvPr/>
          </p:nvSpPr>
          <p:spPr bwMode="auto">
            <a:xfrm>
              <a:off x="2335947" y="4584474"/>
              <a:ext cx="72000" cy="72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5" name="Organigramme : Terminateur 34"/>
            <p:cNvSpPr/>
            <p:nvPr/>
          </p:nvSpPr>
          <p:spPr bwMode="auto">
            <a:xfrm rot="792045">
              <a:off x="2338107" y="4453452"/>
              <a:ext cx="108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6" name="Forme libre 35"/>
            <p:cNvSpPr/>
            <p:nvPr/>
          </p:nvSpPr>
          <p:spPr bwMode="auto">
            <a:xfrm>
              <a:off x="2092960" y="3642360"/>
              <a:ext cx="401320" cy="48736"/>
            </a:xfrm>
            <a:custGeom>
              <a:avLst/>
              <a:gdLst>
                <a:gd name="connsiteX0" fmla="*/ 0 w 401320"/>
                <a:gd name="connsiteY0" fmla="*/ 71120 h 71120"/>
                <a:gd name="connsiteX1" fmla="*/ 5080 w 401320"/>
                <a:gd name="connsiteY1" fmla="*/ 45720 h 71120"/>
                <a:gd name="connsiteX2" fmla="*/ 20320 w 401320"/>
                <a:gd name="connsiteY2" fmla="*/ 35560 h 71120"/>
                <a:gd name="connsiteX3" fmla="*/ 50800 w 401320"/>
                <a:gd name="connsiteY3" fmla="*/ 10160 h 71120"/>
                <a:gd name="connsiteX4" fmla="*/ 81280 w 401320"/>
                <a:gd name="connsiteY4" fmla="*/ 0 h 71120"/>
                <a:gd name="connsiteX5" fmla="*/ 132080 w 401320"/>
                <a:gd name="connsiteY5" fmla="*/ 5080 h 71120"/>
                <a:gd name="connsiteX6" fmla="*/ 187960 w 401320"/>
                <a:gd name="connsiteY6" fmla="*/ 20320 h 71120"/>
                <a:gd name="connsiteX7" fmla="*/ 208280 w 401320"/>
                <a:gd name="connsiteY7" fmla="*/ 25400 h 71120"/>
                <a:gd name="connsiteX8" fmla="*/ 238760 w 401320"/>
                <a:gd name="connsiteY8" fmla="*/ 35560 h 71120"/>
                <a:gd name="connsiteX9" fmla="*/ 365760 w 401320"/>
                <a:gd name="connsiteY9" fmla="*/ 25400 h 71120"/>
                <a:gd name="connsiteX10" fmla="*/ 401320 w 401320"/>
                <a:gd name="connsiteY10" fmla="*/ 15240 h 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320" h="71120">
                  <a:moveTo>
                    <a:pt x="0" y="71120"/>
                  </a:moveTo>
                  <a:cubicBezTo>
                    <a:pt x="1693" y="62653"/>
                    <a:pt x="796" y="53217"/>
                    <a:pt x="5080" y="45720"/>
                  </a:cubicBezTo>
                  <a:cubicBezTo>
                    <a:pt x="8109" y="40419"/>
                    <a:pt x="15630" y="39469"/>
                    <a:pt x="20320" y="35560"/>
                  </a:cubicBezTo>
                  <a:cubicBezTo>
                    <a:pt x="33992" y="24167"/>
                    <a:pt x="34584" y="17367"/>
                    <a:pt x="50800" y="10160"/>
                  </a:cubicBezTo>
                  <a:cubicBezTo>
                    <a:pt x="60587" y="5810"/>
                    <a:pt x="81280" y="0"/>
                    <a:pt x="81280" y="0"/>
                  </a:cubicBezTo>
                  <a:cubicBezTo>
                    <a:pt x="98213" y="1693"/>
                    <a:pt x="115294" y="2282"/>
                    <a:pt x="132080" y="5080"/>
                  </a:cubicBezTo>
                  <a:cubicBezTo>
                    <a:pt x="175544" y="12324"/>
                    <a:pt x="160382" y="12441"/>
                    <a:pt x="187960" y="20320"/>
                  </a:cubicBezTo>
                  <a:cubicBezTo>
                    <a:pt x="194673" y="22238"/>
                    <a:pt x="201593" y="23394"/>
                    <a:pt x="208280" y="25400"/>
                  </a:cubicBezTo>
                  <a:cubicBezTo>
                    <a:pt x="218538" y="28477"/>
                    <a:pt x="238760" y="35560"/>
                    <a:pt x="238760" y="35560"/>
                  </a:cubicBezTo>
                  <a:cubicBezTo>
                    <a:pt x="258009" y="34491"/>
                    <a:pt x="332985" y="32964"/>
                    <a:pt x="365760" y="25400"/>
                  </a:cubicBezTo>
                  <a:cubicBezTo>
                    <a:pt x="412107" y="14705"/>
                    <a:pt x="383276" y="15240"/>
                    <a:pt x="401320" y="1524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7" name="Ellipse 36"/>
            <p:cNvSpPr/>
            <p:nvPr/>
          </p:nvSpPr>
          <p:spPr bwMode="auto">
            <a:xfrm>
              <a:off x="2158686" y="42541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8" name="Ellipse 37"/>
            <p:cNvSpPr/>
            <p:nvPr/>
          </p:nvSpPr>
          <p:spPr bwMode="auto">
            <a:xfrm>
              <a:off x="2173926" y="4289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9" name="Ellipse 38"/>
            <p:cNvSpPr/>
            <p:nvPr/>
          </p:nvSpPr>
          <p:spPr bwMode="auto">
            <a:xfrm>
              <a:off x="2311086" y="530066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grpSp>
        <p:nvGrpSpPr>
          <p:cNvPr id="47" name="Groupe 46"/>
          <p:cNvGrpSpPr/>
          <p:nvPr/>
        </p:nvGrpSpPr>
        <p:grpSpPr>
          <a:xfrm>
            <a:off x="5181725" y="3568307"/>
            <a:ext cx="592667" cy="2162935"/>
            <a:chOff x="2005032" y="3360818"/>
            <a:chExt cx="592667" cy="2162935"/>
          </a:xfrm>
        </p:grpSpPr>
        <p:pic>
          <p:nvPicPr>
            <p:cNvPr id="48" name="Image 4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2005032" y="3360818"/>
              <a:ext cx="592667" cy="2162935"/>
            </a:xfrm>
            <a:prstGeom prst="rect">
              <a:avLst/>
            </a:prstGeom>
          </p:spPr>
        </p:pic>
        <p:sp>
          <p:nvSpPr>
            <p:cNvPr id="49" name="Organigramme : Terminateur 48"/>
            <p:cNvSpPr/>
            <p:nvPr/>
          </p:nvSpPr>
          <p:spPr bwMode="auto">
            <a:xfrm rot="18255513">
              <a:off x="2155544" y="5153481"/>
              <a:ext cx="180000" cy="36000"/>
            </a:xfrm>
            <a:prstGeom prst="flowChartTerminator">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0" name="Organigramme : Terminateur 49"/>
            <p:cNvSpPr/>
            <p:nvPr/>
          </p:nvSpPr>
          <p:spPr bwMode="auto">
            <a:xfrm rot="13096697">
              <a:off x="2224023" y="4253587"/>
              <a:ext cx="252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1" name="Organigramme : Terminateur 50"/>
            <p:cNvSpPr/>
            <p:nvPr/>
          </p:nvSpPr>
          <p:spPr bwMode="auto">
            <a:xfrm rot="16003186">
              <a:off x="2114851" y="4860627"/>
              <a:ext cx="181050" cy="45933"/>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2" name="Ellipse 51"/>
            <p:cNvSpPr/>
            <p:nvPr/>
          </p:nvSpPr>
          <p:spPr bwMode="auto">
            <a:xfrm>
              <a:off x="2311085" y="3999992"/>
              <a:ext cx="112829" cy="112829"/>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3" name="Ellipse 52"/>
            <p:cNvSpPr/>
            <p:nvPr/>
          </p:nvSpPr>
          <p:spPr bwMode="auto">
            <a:xfrm>
              <a:off x="2183547" y="4518434"/>
              <a:ext cx="72000" cy="72000"/>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4" name="Ellipse 53"/>
            <p:cNvSpPr/>
            <p:nvPr/>
          </p:nvSpPr>
          <p:spPr bwMode="auto">
            <a:xfrm>
              <a:off x="2233484" y="386302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5" name="Organigramme : Terminateur 54"/>
            <p:cNvSpPr/>
            <p:nvPr/>
          </p:nvSpPr>
          <p:spPr bwMode="auto">
            <a:xfrm rot="15868479">
              <a:off x="2291364" y="4915438"/>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6" name="Organigramme : Terminateur 55"/>
            <p:cNvSpPr/>
            <p:nvPr/>
          </p:nvSpPr>
          <p:spPr bwMode="auto">
            <a:xfrm rot="15631715">
              <a:off x="2318790" y="5092872"/>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7" name="Ellipse 56"/>
            <p:cNvSpPr/>
            <p:nvPr/>
          </p:nvSpPr>
          <p:spPr bwMode="auto">
            <a:xfrm>
              <a:off x="2273038" y="3790657"/>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8" name="Ellipse 57"/>
            <p:cNvSpPr/>
            <p:nvPr/>
          </p:nvSpPr>
          <p:spPr bwMode="auto">
            <a:xfrm>
              <a:off x="2240715" y="371629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9" name="Ellipse 58"/>
            <p:cNvSpPr/>
            <p:nvPr/>
          </p:nvSpPr>
          <p:spPr bwMode="auto">
            <a:xfrm>
              <a:off x="2336486" y="526510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0" name="Ellipse 59"/>
            <p:cNvSpPr/>
            <p:nvPr/>
          </p:nvSpPr>
          <p:spPr bwMode="auto">
            <a:xfrm>
              <a:off x="2163766" y="4162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1" name="Ellipse 60"/>
            <p:cNvSpPr/>
            <p:nvPr/>
          </p:nvSpPr>
          <p:spPr bwMode="auto">
            <a:xfrm>
              <a:off x="2158686" y="42033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2" name="Ellipse 61"/>
            <p:cNvSpPr/>
            <p:nvPr/>
          </p:nvSpPr>
          <p:spPr bwMode="auto">
            <a:xfrm>
              <a:off x="2209486" y="432022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3" name="Ellipse 62"/>
            <p:cNvSpPr/>
            <p:nvPr/>
          </p:nvSpPr>
          <p:spPr bwMode="auto">
            <a:xfrm>
              <a:off x="2335947" y="4584474"/>
              <a:ext cx="72000" cy="72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4" name="Organigramme : Terminateur 63"/>
            <p:cNvSpPr/>
            <p:nvPr/>
          </p:nvSpPr>
          <p:spPr bwMode="auto">
            <a:xfrm rot="792045">
              <a:off x="2338107" y="4453452"/>
              <a:ext cx="108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5" name="Forme libre 64"/>
            <p:cNvSpPr/>
            <p:nvPr/>
          </p:nvSpPr>
          <p:spPr bwMode="auto">
            <a:xfrm>
              <a:off x="2092960" y="3642360"/>
              <a:ext cx="401320" cy="48736"/>
            </a:xfrm>
            <a:custGeom>
              <a:avLst/>
              <a:gdLst>
                <a:gd name="connsiteX0" fmla="*/ 0 w 401320"/>
                <a:gd name="connsiteY0" fmla="*/ 71120 h 71120"/>
                <a:gd name="connsiteX1" fmla="*/ 5080 w 401320"/>
                <a:gd name="connsiteY1" fmla="*/ 45720 h 71120"/>
                <a:gd name="connsiteX2" fmla="*/ 20320 w 401320"/>
                <a:gd name="connsiteY2" fmla="*/ 35560 h 71120"/>
                <a:gd name="connsiteX3" fmla="*/ 50800 w 401320"/>
                <a:gd name="connsiteY3" fmla="*/ 10160 h 71120"/>
                <a:gd name="connsiteX4" fmla="*/ 81280 w 401320"/>
                <a:gd name="connsiteY4" fmla="*/ 0 h 71120"/>
                <a:gd name="connsiteX5" fmla="*/ 132080 w 401320"/>
                <a:gd name="connsiteY5" fmla="*/ 5080 h 71120"/>
                <a:gd name="connsiteX6" fmla="*/ 187960 w 401320"/>
                <a:gd name="connsiteY6" fmla="*/ 20320 h 71120"/>
                <a:gd name="connsiteX7" fmla="*/ 208280 w 401320"/>
                <a:gd name="connsiteY7" fmla="*/ 25400 h 71120"/>
                <a:gd name="connsiteX8" fmla="*/ 238760 w 401320"/>
                <a:gd name="connsiteY8" fmla="*/ 35560 h 71120"/>
                <a:gd name="connsiteX9" fmla="*/ 365760 w 401320"/>
                <a:gd name="connsiteY9" fmla="*/ 25400 h 71120"/>
                <a:gd name="connsiteX10" fmla="*/ 401320 w 401320"/>
                <a:gd name="connsiteY10" fmla="*/ 15240 h 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320" h="71120">
                  <a:moveTo>
                    <a:pt x="0" y="71120"/>
                  </a:moveTo>
                  <a:cubicBezTo>
                    <a:pt x="1693" y="62653"/>
                    <a:pt x="796" y="53217"/>
                    <a:pt x="5080" y="45720"/>
                  </a:cubicBezTo>
                  <a:cubicBezTo>
                    <a:pt x="8109" y="40419"/>
                    <a:pt x="15630" y="39469"/>
                    <a:pt x="20320" y="35560"/>
                  </a:cubicBezTo>
                  <a:cubicBezTo>
                    <a:pt x="33992" y="24167"/>
                    <a:pt x="34584" y="17367"/>
                    <a:pt x="50800" y="10160"/>
                  </a:cubicBezTo>
                  <a:cubicBezTo>
                    <a:pt x="60587" y="5810"/>
                    <a:pt x="81280" y="0"/>
                    <a:pt x="81280" y="0"/>
                  </a:cubicBezTo>
                  <a:cubicBezTo>
                    <a:pt x="98213" y="1693"/>
                    <a:pt x="115294" y="2282"/>
                    <a:pt x="132080" y="5080"/>
                  </a:cubicBezTo>
                  <a:cubicBezTo>
                    <a:pt x="175544" y="12324"/>
                    <a:pt x="160382" y="12441"/>
                    <a:pt x="187960" y="20320"/>
                  </a:cubicBezTo>
                  <a:cubicBezTo>
                    <a:pt x="194673" y="22238"/>
                    <a:pt x="201593" y="23394"/>
                    <a:pt x="208280" y="25400"/>
                  </a:cubicBezTo>
                  <a:cubicBezTo>
                    <a:pt x="218538" y="28477"/>
                    <a:pt x="238760" y="35560"/>
                    <a:pt x="238760" y="35560"/>
                  </a:cubicBezTo>
                  <a:cubicBezTo>
                    <a:pt x="258009" y="34491"/>
                    <a:pt x="332985" y="32964"/>
                    <a:pt x="365760" y="25400"/>
                  </a:cubicBezTo>
                  <a:cubicBezTo>
                    <a:pt x="412107" y="14705"/>
                    <a:pt x="383276" y="15240"/>
                    <a:pt x="401320" y="1524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6" name="Ellipse 65"/>
            <p:cNvSpPr/>
            <p:nvPr/>
          </p:nvSpPr>
          <p:spPr bwMode="auto">
            <a:xfrm>
              <a:off x="2158686" y="42541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7" name="Ellipse 66"/>
            <p:cNvSpPr/>
            <p:nvPr/>
          </p:nvSpPr>
          <p:spPr bwMode="auto">
            <a:xfrm>
              <a:off x="2173926" y="4289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68" name="Ellipse 67"/>
            <p:cNvSpPr/>
            <p:nvPr/>
          </p:nvSpPr>
          <p:spPr bwMode="auto">
            <a:xfrm>
              <a:off x="2311086" y="530066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pic>
        <p:nvPicPr>
          <p:cNvPr id="69" name="Image 68"/>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8005776" y="3568695"/>
            <a:ext cx="592667" cy="2162935"/>
          </a:xfrm>
          <a:prstGeom prst="rect">
            <a:avLst/>
          </a:prstGeom>
        </p:spPr>
      </p:pic>
      <p:sp>
        <p:nvSpPr>
          <p:cNvPr id="70" name="Organigramme : Délai 69"/>
          <p:cNvSpPr/>
          <p:nvPr/>
        </p:nvSpPr>
        <p:spPr bwMode="auto">
          <a:xfrm rot="5400000">
            <a:off x="8132447" y="5249353"/>
            <a:ext cx="336148" cy="352800"/>
          </a:xfrm>
          <a:prstGeom prst="flowChartDelay">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1" name="Rectangle 70"/>
          <p:cNvSpPr/>
          <p:nvPr/>
        </p:nvSpPr>
        <p:spPr bwMode="auto">
          <a:xfrm>
            <a:off x="8124121" y="3878722"/>
            <a:ext cx="352800" cy="14400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 name="Organigramme : Délai 6"/>
          <p:cNvSpPr/>
          <p:nvPr/>
        </p:nvSpPr>
        <p:spPr bwMode="auto">
          <a:xfrm rot="5400000">
            <a:off x="5310308" y="5244328"/>
            <a:ext cx="336148" cy="352800"/>
          </a:xfrm>
          <a:prstGeom prst="flowChartDelay">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5301982" y="3848296"/>
            <a:ext cx="352800" cy="1404000"/>
          </a:xfrm>
          <a:prstGeom prst="rect">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2" name="Flèche droite 71"/>
          <p:cNvSpPr/>
          <p:nvPr/>
        </p:nvSpPr>
        <p:spPr bwMode="auto">
          <a:xfrm>
            <a:off x="4274419" y="4320310"/>
            <a:ext cx="386367" cy="358631"/>
          </a:xfrm>
          <a:prstGeom prst="rightArrow">
            <a:avLst/>
          </a:prstGeom>
          <a:solidFill>
            <a:srgbClr val="E2001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3" name="ZoneTexte 72"/>
          <p:cNvSpPr txBox="1"/>
          <p:nvPr/>
        </p:nvSpPr>
        <p:spPr>
          <a:xfrm>
            <a:off x="5774392" y="3090804"/>
            <a:ext cx="643612" cy="461665"/>
          </a:xfrm>
          <a:prstGeom prst="rect">
            <a:avLst/>
          </a:prstGeom>
          <a:noFill/>
        </p:spPr>
        <p:txBody>
          <a:bodyPr wrap="square" rtlCol="0">
            <a:spAutoFit/>
          </a:bodyPr>
          <a:lstStyle/>
          <a:p>
            <a:r>
              <a:rPr lang="fr-CH" dirty="0"/>
              <a:t>H</a:t>
            </a:r>
            <a:r>
              <a:rPr lang="fr-CH" baseline="-25000" dirty="0"/>
              <a:t>2</a:t>
            </a:r>
          </a:p>
        </p:txBody>
      </p:sp>
    </p:spTree>
    <p:extLst>
      <p:ext uri="{BB962C8B-B14F-4D97-AF65-F5344CB8AC3E}">
        <p14:creationId xmlns:p14="http://schemas.microsoft.com/office/powerpoint/2010/main" val="379550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rgbClr val="FF0000"/>
                </a:solidFill>
              </a:rPr>
              <a:t>Méthode d’analyse</a:t>
            </a:r>
            <a:br>
              <a:rPr lang="fr-CH" dirty="0"/>
            </a:br>
            <a:r>
              <a:rPr lang="fr-CH" dirty="0"/>
              <a:t>Prélèvement d’un échantillon de 40 ml de lait</a:t>
            </a:r>
          </a:p>
        </p:txBody>
      </p:sp>
      <p:sp>
        <p:nvSpPr>
          <p:cNvPr id="3" name="Ellipse 2"/>
          <p:cNvSpPr/>
          <p:nvPr/>
        </p:nvSpPr>
        <p:spPr bwMode="auto">
          <a:xfrm>
            <a:off x="535714" y="2571962"/>
            <a:ext cx="2887579" cy="2887579"/>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 name="Ellipse 4"/>
          <p:cNvSpPr/>
          <p:nvPr/>
        </p:nvSpPr>
        <p:spPr bwMode="auto">
          <a:xfrm>
            <a:off x="1377074" y="2583994"/>
            <a:ext cx="1179095" cy="228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 name="Ellipse 3"/>
          <p:cNvSpPr/>
          <p:nvPr/>
        </p:nvSpPr>
        <p:spPr bwMode="auto">
          <a:xfrm rot="19607054">
            <a:off x="949143" y="1725187"/>
            <a:ext cx="388140" cy="118329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rot="1017819">
            <a:off x="1956179" y="1753369"/>
            <a:ext cx="369779" cy="960886"/>
          </a:xfrm>
          <a:prstGeom prst="rect">
            <a:avLst/>
          </a:prstGeom>
        </p:spPr>
      </p:pic>
    </p:spTree>
    <p:extLst>
      <p:ext uri="{BB962C8B-B14F-4D97-AF65-F5344CB8AC3E}">
        <p14:creationId xmlns:p14="http://schemas.microsoft.com/office/powerpoint/2010/main" val="2761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Incubation 11h à 32 °C</a:t>
            </a:r>
          </a:p>
        </p:txBody>
      </p:sp>
      <p:sp>
        <p:nvSpPr>
          <p:cNvPr id="3" name="Ellipse 2"/>
          <p:cNvSpPr/>
          <p:nvPr/>
        </p:nvSpPr>
        <p:spPr bwMode="auto">
          <a:xfrm>
            <a:off x="535714" y="2571962"/>
            <a:ext cx="2887579" cy="2887579"/>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 name="Ellipse 4"/>
          <p:cNvSpPr/>
          <p:nvPr/>
        </p:nvSpPr>
        <p:spPr bwMode="auto">
          <a:xfrm>
            <a:off x="1377074" y="2583994"/>
            <a:ext cx="1179095" cy="228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 name="Ellipse 3"/>
          <p:cNvSpPr/>
          <p:nvPr/>
        </p:nvSpPr>
        <p:spPr bwMode="auto">
          <a:xfrm rot="19607054">
            <a:off x="949143" y="1725187"/>
            <a:ext cx="388140" cy="118329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rot="1017819">
            <a:off x="1956179" y="1753369"/>
            <a:ext cx="369779" cy="960886"/>
          </a:xfrm>
          <a:prstGeom prst="rect">
            <a:avLst/>
          </a:prstGeom>
        </p:spPr>
      </p:pic>
      <p:pic>
        <p:nvPicPr>
          <p:cNvPr id="11" name="Image 10"/>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396644" y="1517406"/>
            <a:ext cx="1175137" cy="1109353"/>
          </a:xfrm>
          <a:prstGeom prst="rect">
            <a:avLst/>
          </a:prstGeom>
        </p:spPr>
      </p:pic>
      <p:sp>
        <p:nvSpPr>
          <p:cNvPr id="7" name="Rectangle à coins arrondis 6"/>
          <p:cNvSpPr/>
          <p:nvPr/>
        </p:nvSpPr>
        <p:spPr bwMode="auto">
          <a:xfrm>
            <a:off x="3954357" y="2704917"/>
            <a:ext cx="2059710" cy="27546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 name="Rectangle à coins arrondis 11"/>
          <p:cNvSpPr/>
          <p:nvPr/>
        </p:nvSpPr>
        <p:spPr bwMode="auto">
          <a:xfrm>
            <a:off x="4509599"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11 h</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8" name="Rectangle à coins arrondis 7"/>
          <p:cNvSpPr/>
          <p:nvPr/>
        </p:nvSpPr>
        <p:spPr bwMode="auto">
          <a:xfrm>
            <a:off x="4453121" y="2846462"/>
            <a:ext cx="1062182" cy="4686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32</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0" name="Rectangle à coins arrondis 9"/>
          <p:cNvSpPr/>
          <p:nvPr/>
        </p:nvSpPr>
        <p:spPr bwMode="auto">
          <a:xfrm>
            <a:off x="4194503" y="3495049"/>
            <a:ext cx="1579418" cy="17506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3" name="Imag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799323" y="4137414"/>
            <a:ext cx="369779" cy="960886"/>
          </a:xfrm>
          <a:prstGeom prst="rect">
            <a:avLst/>
          </a:prstGeom>
        </p:spPr>
      </p:pic>
      <p:sp>
        <p:nvSpPr>
          <p:cNvPr id="9" name="Rectangle 8"/>
          <p:cNvSpPr/>
          <p:nvPr/>
        </p:nvSpPr>
        <p:spPr bwMode="auto">
          <a:xfrm>
            <a:off x="389467" y="1323590"/>
            <a:ext cx="3429000" cy="4382943"/>
          </a:xfrm>
          <a:prstGeom prst="rect">
            <a:avLst/>
          </a:prstGeom>
          <a:solidFill>
            <a:srgbClr val="FFFFFF">
              <a:alpha val="8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9415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Réchauffement du lait à 38°C durant 5 min</a:t>
            </a:r>
          </a:p>
        </p:txBody>
      </p:sp>
      <p:sp>
        <p:nvSpPr>
          <p:cNvPr id="3" name="Ellipse 2"/>
          <p:cNvSpPr/>
          <p:nvPr/>
        </p:nvSpPr>
        <p:spPr bwMode="auto">
          <a:xfrm>
            <a:off x="535714" y="2571962"/>
            <a:ext cx="2887579" cy="2887579"/>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 name="Ellipse 4"/>
          <p:cNvSpPr/>
          <p:nvPr/>
        </p:nvSpPr>
        <p:spPr bwMode="auto">
          <a:xfrm>
            <a:off x="1377074" y="2583994"/>
            <a:ext cx="1179095" cy="228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 name="Ellipse 3"/>
          <p:cNvSpPr/>
          <p:nvPr/>
        </p:nvSpPr>
        <p:spPr bwMode="auto">
          <a:xfrm rot="19607054">
            <a:off x="949143" y="1725187"/>
            <a:ext cx="388140" cy="118329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rot="1017819">
            <a:off x="1956179" y="1753369"/>
            <a:ext cx="369779" cy="960886"/>
          </a:xfrm>
          <a:prstGeom prst="rect">
            <a:avLst/>
          </a:prstGeom>
        </p:spPr>
      </p:pic>
      <p:pic>
        <p:nvPicPr>
          <p:cNvPr id="11" name="Image 10"/>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396644" y="1517406"/>
            <a:ext cx="1175137" cy="1109353"/>
          </a:xfrm>
          <a:prstGeom prst="rect">
            <a:avLst/>
          </a:prstGeom>
        </p:spPr>
      </p:pic>
      <p:sp>
        <p:nvSpPr>
          <p:cNvPr id="7" name="Rectangle à coins arrondis 6"/>
          <p:cNvSpPr/>
          <p:nvPr/>
        </p:nvSpPr>
        <p:spPr bwMode="auto">
          <a:xfrm>
            <a:off x="3954357" y="2704917"/>
            <a:ext cx="2059710" cy="27546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 name="Rectangle à coins arrondis 11"/>
          <p:cNvSpPr/>
          <p:nvPr/>
        </p:nvSpPr>
        <p:spPr bwMode="auto">
          <a:xfrm>
            <a:off x="4509599"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11 h</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8" name="Rectangle à coins arrondis 7"/>
          <p:cNvSpPr/>
          <p:nvPr/>
        </p:nvSpPr>
        <p:spPr bwMode="auto">
          <a:xfrm>
            <a:off x="4453121" y="2846462"/>
            <a:ext cx="1062182" cy="4686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32</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0" name="Rectangle à coins arrondis 9"/>
          <p:cNvSpPr/>
          <p:nvPr/>
        </p:nvSpPr>
        <p:spPr bwMode="auto">
          <a:xfrm>
            <a:off x="4194503" y="3495049"/>
            <a:ext cx="1579418" cy="17506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3" name="Imag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799323" y="4137414"/>
            <a:ext cx="369779" cy="960886"/>
          </a:xfrm>
          <a:prstGeom prst="rect">
            <a:avLst/>
          </a:prstGeom>
        </p:spPr>
      </p:pic>
      <p:sp>
        <p:nvSpPr>
          <p:cNvPr id="15" name="Rectangle à coins arrondis 14"/>
          <p:cNvSpPr/>
          <p:nvPr/>
        </p:nvSpPr>
        <p:spPr bwMode="auto">
          <a:xfrm>
            <a:off x="6512831" y="4359455"/>
            <a:ext cx="2059710" cy="110008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8" name="Rectangle à coins arrondis 17"/>
          <p:cNvSpPr/>
          <p:nvPr/>
        </p:nvSpPr>
        <p:spPr bwMode="auto">
          <a:xfrm>
            <a:off x="6752977" y="4378035"/>
            <a:ext cx="1579418" cy="8676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9" name="Image 1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999985" y="4137414"/>
            <a:ext cx="369779" cy="960886"/>
          </a:xfrm>
          <a:prstGeom prst="rect">
            <a:avLst/>
          </a:prstGeom>
        </p:spPr>
      </p:pic>
      <p:pic>
        <p:nvPicPr>
          <p:cNvPr id="20" name="Image 1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rot="1747829">
            <a:off x="6902979" y="1489792"/>
            <a:ext cx="1175137" cy="1109353"/>
          </a:xfrm>
          <a:prstGeom prst="rect">
            <a:avLst/>
          </a:prstGeom>
        </p:spPr>
      </p:pic>
      <p:sp>
        <p:nvSpPr>
          <p:cNvPr id="17" name="Rectangle à coins arrondis 16"/>
          <p:cNvSpPr/>
          <p:nvPr/>
        </p:nvSpPr>
        <p:spPr bwMode="auto">
          <a:xfrm>
            <a:off x="7317663" y="4502281"/>
            <a:ext cx="997365" cy="46862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38</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6" name="Rectangle à coins arrondis 15"/>
          <p:cNvSpPr/>
          <p:nvPr/>
        </p:nvSpPr>
        <p:spPr bwMode="auto">
          <a:xfrm>
            <a:off x="7056463"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5 min</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40" name="Rectangle 39"/>
          <p:cNvSpPr/>
          <p:nvPr/>
        </p:nvSpPr>
        <p:spPr bwMode="auto">
          <a:xfrm>
            <a:off x="389467" y="1066110"/>
            <a:ext cx="5711070" cy="4640424"/>
          </a:xfrm>
          <a:prstGeom prst="rect">
            <a:avLst/>
          </a:prstGeom>
          <a:solidFill>
            <a:srgbClr val="FFFFFF">
              <a:alpha val="8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9726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Ajout du bleu de méthylène</a:t>
            </a:r>
          </a:p>
        </p:txBody>
      </p:sp>
      <p:sp>
        <p:nvSpPr>
          <p:cNvPr id="3" name="Ellipse 2"/>
          <p:cNvSpPr/>
          <p:nvPr/>
        </p:nvSpPr>
        <p:spPr bwMode="auto">
          <a:xfrm>
            <a:off x="535714" y="2571962"/>
            <a:ext cx="2887579" cy="2887579"/>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 name="Ellipse 4"/>
          <p:cNvSpPr/>
          <p:nvPr/>
        </p:nvSpPr>
        <p:spPr bwMode="auto">
          <a:xfrm>
            <a:off x="1377074" y="2583994"/>
            <a:ext cx="1179095" cy="228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 name="Ellipse 3"/>
          <p:cNvSpPr/>
          <p:nvPr/>
        </p:nvSpPr>
        <p:spPr bwMode="auto">
          <a:xfrm rot="19607054">
            <a:off x="949143" y="1725187"/>
            <a:ext cx="388140" cy="118329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rot="1017819">
            <a:off x="1956179" y="1753369"/>
            <a:ext cx="369779" cy="960886"/>
          </a:xfrm>
          <a:prstGeom prst="rect">
            <a:avLst/>
          </a:prstGeom>
        </p:spPr>
      </p:pic>
      <p:pic>
        <p:nvPicPr>
          <p:cNvPr id="11" name="Image 10"/>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396644" y="1517406"/>
            <a:ext cx="1175137" cy="1109353"/>
          </a:xfrm>
          <a:prstGeom prst="rect">
            <a:avLst/>
          </a:prstGeom>
        </p:spPr>
      </p:pic>
      <p:sp>
        <p:nvSpPr>
          <p:cNvPr id="7" name="Rectangle à coins arrondis 6"/>
          <p:cNvSpPr/>
          <p:nvPr/>
        </p:nvSpPr>
        <p:spPr bwMode="auto">
          <a:xfrm>
            <a:off x="3954357" y="2704917"/>
            <a:ext cx="2059710" cy="27546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 name="Rectangle à coins arrondis 11"/>
          <p:cNvSpPr/>
          <p:nvPr/>
        </p:nvSpPr>
        <p:spPr bwMode="auto">
          <a:xfrm>
            <a:off x="4509599"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11 h</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8" name="Rectangle à coins arrondis 7"/>
          <p:cNvSpPr/>
          <p:nvPr/>
        </p:nvSpPr>
        <p:spPr bwMode="auto">
          <a:xfrm>
            <a:off x="4453121" y="2846462"/>
            <a:ext cx="1062182" cy="4686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32</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0" name="Rectangle à coins arrondis 9"/>
          <p:cNvSpPr/>
          <p:nvPr/>
        </p:nvSpPr>
        <p:spPr bwMode="auto">
          <a:xfrm>
            <a:off x="4194503" y="3495049"/>
            <a:ext cx="1579418" cy="17506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3" name="Imag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799323" y="4137414"/>
            <a:ext cx="369779" cy="960886"/>
          </a:xfrm>
          <a:prstGeom prst="rect">
            <a:avLst/>
          </a:prstGeom>
        </p:spPr>
      </p:pic>
      <p:sp>
        <p:nvSpPr>
          <p:cNvPr id="15" name="Rectangle à coins arrondis 14"/>
          <p:cNvSpPr/>
          <p:nvPr/>
        </p:nvSpPr>
        <p:spPr bwMode="auto">
          <a:xfrm>
            <a:off x="6512831" y="4359455"/>
            <a:ext cx="2059710" cy="110008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8" name="Rectangle à coins arrondis 17"/>
          <p:cNvSpPr/>
          <p:nvPr/>
        </p:nvSpPr>
        <p:spPr bwMode="auto">
          <a:xfrm>
            <a:off x="6752977" y="4378035"/>
            <a:ext cx="1579418" cy="8676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9" name="Image 1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999985" y="4137414"/>
            <a:ext cx="369779" cy="960886"/>
          </a:xfrm>
          <a:prstGeom prst="rect">
            <a:avLst/>
          </a:prstGeom>
        </p:spPr>
      </p:pic>
      <p:pic>
        <p:nvPicPr>
          <p:cNvPr id="20" name="Image 1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rot="1747829">
            <a:off x="6902979" y="1489792"/>
            <a:ext cx="1175137" cy="1109353"/>
          </a:xfrm>
          <a:prstGeom prst="rect">
            <a:avLst/>
          </a:prstGeom>
        </p:spPr>
      </p:pic>
      <p:sp>
        <p:nvSpPr>
          <p:cNvPr id="17" name="Rectangle à coins arrondis 16"/>
          <p:cNvSpPr/>
          <p:nvPr/>
        </p:nvSpPr>
        <p:spPr bwMode="auto">
          <a:xfrm>
            <a:off x="7317663" y="4502281"/>
            <a:ext cx="997365" cy="46862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38</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6" name="Rectangle à coins arrondis 15"/>
          <p:cNvSpPr/>
          <p:nvPr/>
        </p:nvSpPr>
        <p:spPr bwMode="auto">
          <a:xfrm>
            <a:off x="7056463"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5 min</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29" name="Larme 28"/>
          <p:cNvSpPr/>
          <p:nvPr/>
        </p:nvSpPr>
        <p:spPr bwMode="auto">
          <a:xfrm rot="18756779">
            <a:off x="7113810" y="3961445"/>
            <a:ext cx="142129" cy="144000"/>
          </a:xfrm>
          <a:prstGeom prst="teardrop">
            <a:avLst>
              <a:gd name="adj" fmla="val 134362"/>
            </a:avLst>
          </a:prstGeom>
          <a:solidFill>
            <a:srgbClr val="0070C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nvGrpSpPr>
          <p:cNvPr id="38" name="Groupe 37"/>
          <p:cNvGrpSpPr/>
          <p:nvPr/>
        </p:nvGrpSpPr>
        <p:grpSpPr>
          <a:xfrm rot="19461916">
            <a:off x="6671834" y="2661239"/>
            <a:ext cx="227133" cy="1272885"/>
            <a:chOff x="8042719" y="2916666"/>
            <a:chExt cx="227133" cy="1272885"/>
          </a:xfrm>
        </p:grpSpPr>
        <p:sp>
          <p:nvSpPr>
            <p:cNvPr id="30" name="Rectangle avec flèche vers le haut 29"/>
            <p:cNvSpPr/>
            <p:nvPr/>
          </p:nvSpPr>
          <p:spPr bwMode="auto">
            <a:xfrm rot="10800000">
              <a:off x="8042719" y="3197106"/>
              <a:ext cx="223880" cy="992445"/>
            </a:xfrm>
            <a:prstGeom prst="upArrowCallout">
              <a:avLst>
                <a:gd name="adj1" fmla="val 4660"/>
                <a:gd name="adj2" fmla="val 1272"/>
                <a:gd name="adj3" fmla="val 25000"/>
                <a:gd name="adj4" fmla="val 76646"/>
              </a:avLst>
            </a:prstGeom>
            <a:solidFill>
              <a:srgbClr val="0070C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1" name="Flèche à trois pointes 30"/>
            <p:cNvSpPr/>
            <p:nvPr/>
          </p:nvSpPr>
          <p:spPr bwMode="auto">
            <a:xfrm rot="10800000">
              <a:off x="8062454" y="2916666"/>
              <a:ext cx="184408" cy="260478"/>
            </a:xfrm>
            <a:prstGeom prst="leftRightUpArrow">
              <a:avLst>
                <a:gd name="adj1" fmla="val 0"/>
                <a:gd name="adj2" fmla="val 0"/>
                <a:gd name="adj3" fmla="val 25000"/>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cxnSp>
          <p:nvCxnSpPr>
            <p:cNvPr id="33" name="Connecteur droit 32"/>
            <p:cNvCxnSpPr/>
            <p:nvPr/>
          </p:nvCxnSpPr>
          <p:spPr bwMode="auto">
            <a:xfrm>
              <a:off x="8154658" y="3394075"/>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34"/>
            <p:cNvCxnSpPr/>
            <p:nvPr/>
          </p:nvCxnSpPr>
          <p:spPr bwMode="auto">
            <a:xfrm>
              <a:off x="8154658" y="3528483"/>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eur droit 35"/>
            <p:cNvCxnSpPr/>
            <p:nvPr/>
          </p:nvCxnSpPr>
          <p:spPr bwMode="auto">
            <a:xfrm>
              <a:off x="8157911" y="3662891"/>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36"/>
            <p:cNvCxnSpPr/>
            <p:nvPr/>
          </p:nvCxnSpPr>
          <p:spPr bwMode="auto">
            <a:xfrm>
              <a:off x="8154657" y="3797300"/>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ZoneTexte 38"/>
          <p:cNvSpPr txBox="1"/>
          <p:nvPr/>
        </p:nvSpPr>
        <p:spPr>
          <a:xfrm>
            <a:off x="6408930" y="2820992"/>
            <a:ext cx="2579375" cy="707886"/>
          </a:xfrm>
          <a:prstGeom prst="rect">
            <a:avLst/>
          </a:prstGeom>
          <a:noFill/>
        </p:spPr>
        <p:txBody>
          <a:bodyPr wrap="square" rtlCol="0">
            <a:spAutoFit/>
          </a:bodyPr>
          <a:lstStyle/>
          <a:p>
            <a:pPr algn="ctr"/>
            <a:r>
              <a:rPr lang="fr-CH" sz="2000" dirty="0"/>
              <a:t>1 ml de bleu de              </a:t>
            </a:r>
            <a:r>
              <a:rPr lang="fr-CH" sz="2000" dirty="0">
                <a:solidFill>
                  <a:schemeClr val="bg1"/>
                </a:solidFill>
              </a:rPr>
              <a:t>     </a:t>
            </a:r>
            <a:r>
              <a:rPr lang="fr-CH" sz="2000" dirty="0"/>
              <a:t>méthylène</a:t>
            </a:r>
          </a:p>
        </p:txBody>
      </p:sp>
      <p:sp>
        <p:nvSpPr>
          <p:cNvPr id="40" name="Rectangle 39"/>
          <p:cNvSpPr/>
          <p:nvPr/>
        </p:nvSpPr>
        <p:spPr bwMode="auto">
          <a:xfrm>
            <a:off x="389467" y="1066110"/>
            <a:ext cx="5711070" cy="4640424"/>
          </a:xfrm>
          <a:prstGeom prst="rect">
            <a:avLst/>
          </a:prstGeom>
          <a:solidFill>
            <a:srgbClr val="FFFFFF">
              <a:alpha val="8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3" name="Rectangle 42"/>
          <p:cNvSpPr/>
          <p:nvPr/>
        </p:nvSpPr>
        <p:spPr bwMode="auto">
          <a:xfrm>
            <a:off x="6272685" y="1065749"/>
            <a:ext cx="2299856" cy="1541410"/>
          </a:xfrm>
          <a:prstGeom prst="rect">
            <a:avLst/>
          </a:prstGeom>
          <a:solidFill>
            <a:srgbClr val="FFFFFF">
              <a:alpha val="8117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6" name="Organigramme : Délai 45"/>
          <p:cNvSpPr/>
          <p:nvPr/>
        </p:nvSpPr>
        <p:spPr bwMode="auto">
          <a:xfrm rot="5400000">
            <a:off x="7103129" y="4873136"/>
            <a:ext cx="162000" cy="162000"/>
          </a:xfrm>
          <a:prstGeom prst="flowChartDelay">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7" name="Rectangle 46"/>
          <p:cNvSpPr/>
          <p:nvPr/>
        </p:nvSpPr>
        <p:spPr bwMode="auto">
          <a:xfrm>
            <a:off x="7103129" y="4328003"/>
            <a:ext cx="162000" cy="54513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51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Mesure du temps de décoloration (3/4 blanc)</a:t>
            </a:r>
          </a:p>
        </p:txBody>
      </p:sp>
      <p:sp>
        <p:nvSpPr>
          <p:cNvPr id="3" name="Ellipse 2"/>
          <p:cNvSpPr/>
          <p:nvPr/>
        </p:nvSpPr>
        <p:spPr bwMode="auto">
          <a:xfrm>
            <a:off x="535714" y="2571962"/>
            <a:ext cx="2887579" cy="2887579"/>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 name="Ellipse 4"/>
          <p:cNvSpPr/>
          <p:nvPr/>
        </p:nvSpPr>
        <p:spPr bwMode="auto">
          <a:xfrm>
            <a:off x="1377074" y="2583994"/>
            <a:ext cx="1179095" cy="228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 name="Ellipse 3"/>
          <p:cNvSpPr/>
          <p:nvPr/>
        </p:nvSpPr>
        <p:spPr bwMode="auto">
          <a:xfrm rot="19607054">
            <a:off x="949143" y="1725187"/>
            <a:ext cx="388140" cy="118329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pic>
        <p:nvPicPr>
          <p:cNvPr id="6" name="Imag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rot="1017819">
            <a:off x="1956179" y="1753369"/>
            <a:ext cx="369779" cy="960886"/>
          </a:xfrm>
          <a:prstGeom prst="rect">
            <a:avLst/>
          </a:prstGeom>
        </p:spPr>
      </p:pic>
      <p:pic>
        <p:nvPicPr>
          <p:cNvPr id="11" name="Image 10"/>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396644" y="1517406"/>
            <a:ext cx="1175137" cy="1109353"/>
          </a:xfrm>
          <a:prstGeom prst="rect">
            <a:avLst/>
          </a:prstGeom>
        </p:spPr>
      </p:pic>
      <p:sp>
        <p:nvSpPr>
          <p:cNvPr id="7" name="Rectangle à coins arrondis 6"/>
          <p:cNvSpPr/>
          <p:nvPr/>
        </p:nvSpPr>
        <p:spPr bwMode="auto">
          <a:xfrm>
            <a:off x="3954357" y="2704917"/>
            <a:ext cx="2059710" cy="275462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 name="Rectangle à coins arrondis 11"/>
          <p:cNvSpPr/>
          <p:nvPr/>
        </p:nvSpPr>
        <p:spPr bwMode="auto">
          <a:xfrm>
            <a:off x="4509599"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11 h</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8" name="Rectangle à coins arrondis 7"/>
          <p:cNvSpPr/>
          <p:nvPr/>
        </p:nvSpPr>
        <p:spPr bwMode="auto">
          <a:xfrm>
            <a:off x="4453121" y="2846462"/>
            <a:ext cx="1062182" cy="46862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32</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0" name="Rectangle à coins arrondis 9"/>
          <p:cNvSpPr/>
          <p:nvPr/>
        </p:nvSpPr>
        <p:spPr bwMode="auto">
          <a:xfrm>
            <a:off x="4194503" y="3495049"/>
            <a:ext cx="1579418" cy="17506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3" name="Image 1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799323" y="4137414"/>
            <a:ext cx="369779" cy="960886"/>
          </a:xfrm>
          <a:prstGeom prst="rect">
            <a:avLst/>
          </a:prstGeom>
        </p:spPr>
      </p:pic>
      <p:sp>
        <p:nvSpPr>
          <p:cNvPr id="15" name="Rectangle à coins arrondis 14"/>
          <p:cNvSpPr/>
          <p:nvPr/>
        </p:nvSpPr>
        <p:spPr bwMode="auto">
          <a:xfrm>
            <a:off x="6512831" y="4359455"/>
            <a:ext cx="2059710" cy="110008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8" name="Rectangle à coins arrondis 17"/>
          <p:cNvSpPr/>
          <p:nvPr/>
        </p:nvSpPr>
        <p:spPr bwMode="auto">
          <a:xfrm>
            <a:off x="6752977" y="4378035"/>
            <a:ext cx="1579418" cy="8676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19" name="Image 1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999985" y="4137414"/>
            <a:ext cx="369779" cy="960886"/>
          </a:xfrm>
          <a:prstGeom prst="rect">
            <a:avLst/>
          </a:prstGeom>
        </p:spPr>
      </p:pic>
      <p:pic>
        <p:nvPicPr>
          <p:cNvPr id="20" name="Image 19"/>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rot="1747829">
            <a:off x="6902979" y="1489792"/>
            <a:ext cx="1175137" cy="1109353"/>
          </a:xfrm>
          <a:prstGeom prst="rect">
            <a:avLst/>
          </a:prstGeom>
        </p:spPr>
      </p:pic>
      <p:sp>
        <p:nvSpPr>
          <p:cNvPr id="17" name="Rectangle à coins arrondis 16"/>
          <p:cNvSpPr/>
          <p:nvPr/>
        </p:nvSpPr>
        <p:spPr bwMode="auto">
          <a:xfrm>
            <a:off x="7317663" y="4502281"/>
            <a:ext cx="997365" cy="46862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38</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6" name="Rectangle à coins arrondis 15"/>
          <p:cNvSpPr/>
          <p:nvPr/>
        </p:nvSpPr>
        <p:spPr bwMode="auto">
          <a:xfrm>
            <a:off x="7056463" y="1066109"/>
            <a:ext cx="1062182"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5 min</a:t>
            </a:r>
            <a:endParaRPr kumimoji="0" lang="fr-CH" sz="2400" b="1"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21" name="Rectangle à coins arrondis 20"/>
          <p:cNvSpPr/>
          <p:nvPr/>
        </p:nvSpPr>
        <p:spPr bwMode="auto">
          <a:xfrm>
            <a:off x="9071305" y="4359455"/>
            <a:ext cx="2059710" cy="1100086"/>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2" name="Rectangle à coins arrondis 21"/>
          <p:cNvSpPr/>
          <p:nvPr/>
        </p:nvSpPr>
        <p:spPr bwMode="auto">
          <a:xfrm>
            <a:off x="9311451" y="4378035"/>
            <a:ext cx="1579418" cy="8676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pic>
        <p:nvPicPr>
          <p:cNvPr id="23" name="Image 2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9558459" y="4137414"/>
            <a:ext cx="369779" cy="960886"/>
          </a:xfrm>
          <a:prstGeom prst="rect">
            <a:avLst/>
          </a:prstGeom>
        </p:spPr>
      </p:pic>
      <p:sp>
        <p:nvSpPr>
          <p:cNvPr id="25" name="Rectangle à coins arrondis 24"/>
          <p:cNvSpPr/>
          <p:nvPr/>
        </p:nvSpPr>
        <p:spPr bwMode="auto">
          <a:xfrm>
            <a:off x="9876137" y="4502281"/>
            <a:ext cx="997365" cy="46862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FF0000"/>
                </a:solidFill>
                <a:effectLst/>
                <a:latin typeface="Arial" charset="0"/>
              </a:rPr>
              <a:t>38</a:t>
            </a:r>
            <a:r>
              <a:rPr kumimoji="0" lang="fr-CH" sz="2400" b="1" i="0" u="none" strike="noStrike" cap="none" normalizeH="0" dirty="0">
                <a:ln>
                  <a:noFill/>
                </a:ln>
                <a:solidFill>
                  <a:srgbClr val="FF0000"/>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grpSp>
        <p:nvGrpSpPr>
          <p:cNvPr id="38" name="Groupe 37"/>
          <p:cNvGrpSpPr/>
          <p:nvPr/>
        </p:nvGrpSpPr>
        <p:grpSpPr>
          <a:xfrm rot="19461916">
            <a:off x="6671834" y="2661239"/>
            <a:ext cx="227133" cy="1272885"/>
            <a:chOff x="8042719" y="2916666"/>
            <a:chExt cx="227133" cy="1272885"/>
          </a:xfrm>
        </p:grpSpPr>
        <p:sp>
          <p:nvSpPr>
            <p:cNvPr id="30" name="Rectangle avec flèche vers le haut 29"/>
            <p:cNvSpPr/>
            <p:nvPr/>
          </p:nvSpPr>
          <p:spPr bwMode="auto">
            <a:xfrm rot="10800000">
              <a:off x="8042719" y="3197106"/>
              <a:ext cx="223880" cy="992445"/>
            </a:xfrm>
            <a:prstGeom prst="upArrowCallout">
              <a:avLst>
                <a:gd name="adj1" fmla="val 4660"/>
                <a:gd name="adj2" fmla="val 1272"/>
                <a:gd name="adj3" fmla="val 25000"/>
                <a:gd name="adj4" fmla="val 76646"/>
              </a:avLst>
            </a:prstGeom>
            <a:solidFill>
              <a:srgbClr val="0070C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1" name="Flèche à trois pointes 30"/>
            <p:cNvSpPr/>
            <p:nvPr/>
          </p:nvSpPr>
          <p:spPr bwMode="auto">
            <a:xfrm rot="10800000">
              <a:off x="8062454" y="2916666"/>
              <a:ext cx="184408" cy="260478"/>
            </a:xfrm>
            <a:prstGeom prst="leftRightUpArrow">
              <a:avLst>
                <a:gd name="adj1" fmla="val 0"/>
                <a:gd name="adj2" fmla="val 0"/>
                <a:gd name="adj3" fmla="val 25000"/>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cxnSp>
          <p:nvCxnSpPr>
            <p:cNvPr id="33" name="Connecteur droit 32"/>
            <p:cNvCxnSpPr/>
            <p:nvPr/>
          </p:nvCxnSpPr>
          <p:spPr bwMode="auto">
            <a:xfrm>
              <a:off x="8154658" y="3394075"/>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34"/>
            <p:cNvCxnSpPr/>
            <p:nvPr/>
          </p:nvCxnSpPr>
          <p:spPr bwMode="auto">
            <a:xfrm>
              <a:off x="8154658" y="3528483"/>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eur droit 35"/>
            <p:cNvCxnSpPr/>
            <p:nvPr/>
          </p:nvCxnSpPr>
          <p:spPr bwMode="auto">
            <a:xfrm>
              <a:off x="8157911" y="3662891"/>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eur droit 36"/>
            <p:cNvCxnSpPr/>
            <p:nvPr/>
          </p:nvCxnSpPr>
          <p:spPr bwMode="auto">
            <a:xfrm>
              <a:off x="8154657" y="3797300"/>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ZoneTexte 38"/>
          <p:cNvSpPr txBox="1"/>
          <p:nvPr/>
        </p:nvSpPr>
        <p:spPr>
          <a:xfrm>
            <a:off x="6408930" y="2820992"/>
            <a:ext cx="2579375" cy="707886"/>
          </a:xfrm>
          <a:prstGeom prst="rect">
            <a:avLst/>
          </a:prstGeom>
          <a:noFill/>
        </p:spPr>
        <p:txBody>
          <a:bodyPr wrap="square" rtlCol="0">
            <a:spAutoFit/>
          </a:bodyPr>
          <a:lstStyle/>
          <a:p>
            <a:pPr algn="ctr"/>
            <a:r>
              <a:rPr lang="fr-CH" sz="2000" dirty="0"/>
              <a:t>1 ml de bleu de              </a:t>
            </a:r>
            <a:r>
              <a:rPr lang="fr-CH" sz="2000" dirty="0">
                <a:solidFill>
                  <a:schemeClr val="bg1"/>
                </a:solidFill>
              </a:rPr>
              <a:t>     </a:t>
            </a:r>
            <a:r>
              <a:rPr lang="fr-CH" sz="2000" dirty="0"/>
              <a:t>méthylène</a:t>
            </a:r>
          </a:p>
        </p:txBody>
      </p:sp>
      <p:pic>
        <p:nvPicPr>
          <p:cNvPr id="41" name="Image 40"/>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14255" t="9348" r="6158" b="5826"/>
          <a:stretch/>
        </p:blipFill>
        <p:spPr>
          <a:xfrm>
            <a:off x="9549766" y="1517406"/>
            <a:ext cx="1102789" cy="1109353"/>
          </a:xfrm>
          <a:prstGeom prst="rect">
            <a:avLst/>
          </a:prstGeom>
        </p:spPr>
      </p:pic>
      <p:sp>
        <p:nvSpPr>
          <p:cNvPr id="26" name="Rectangle à coins arrondis 25"/>
          <p:cNvSpPr/>
          <p:nvPr/>
        </p:nvSpPr>
        <p:spPr bwMode="auto">
          <a:xfrm>
            <a:off x="9373564" y="1066109"/>
            <a:ext cx="2818435"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b="1" dirty="0">
                <a:solidFill>
                  <a:srgbClr val="FF0000"/>
                </a:solidFill>
              </a:rPr>
              <a:t>&gt;1</a:t>
            </a:r>
            <a:r>
              <a:rPr kumimoji="0" lang="fr-CH" sz="2400" b="1" i="0" u="none" strike="noStrike" cap="none" normalizeH="0" baseline="0" dirty="0">
                <a:ln>
                  <a:noFill/>
                </a:ln>
                <a:solidFill>
                  <a:srgbClr val="FF0000"/>
                </a:solidFill>
                <a:effectLst/>
                <a:latin typeface="Arial" charset="0"/>
              </a:rPr>
              <a:t>5 min </a:t>
            </a:r>
            <a:r>
              <a:rPr kumimoji="0" lang="fr-CH" sz="2400" i="0" u="none" strike="noStrike" cap="none" normalizeH="0" baseline="0" dirty="0">
                <a:ln>
                  <a:noFill/>
                </a:ln>
                <a:solidFill>
                  <a:srgbClr val="FF0000"/>
                </a:solidFill>
                <a:effectLst/>
                <a:latin typeface="Arial" charset="0"/>
              </a:rPr>
              <a:t>(&lt;60 min)</a:t>
            </a:r>
            <a:endParaRPr kumimoji="0" lang="fr-CH" sz="2400" i="0" u="none" strike="noStrike" cap="none" normalizeH="0" dirty="0">
              <a:ln>
                <a:noFill/>
              </a:ln>
              <a:solidFill>
                <a:srgbClr val="FF0000"/>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grpSp>
        <p:nvGrpSpPr>
          <p:cNvPr id="9" name="Groupe 8"/>
          <p:cNvGrpSpPr/>
          <p:nvPr/>
        </p:nvGrpSpPr>
        <p:grpSpPr>
          <a:xfrm>
            <a:off x="9658984" y="4333254"/>
            <a:ext cx="162000" cy="707133"/>
            <a:chOff x="9658984" y="4333254"/>
            <a:chExt cx="162000" cy="707133"/>
          </a:xfrm>
        </p:grpSpPr>
        <p:sp>
          <p:nvSpPr>
            <p:cNvPr id="42" name="Organigramme : Délai 41"/>
            <p:cNvSpPr/>
            <p:nvPr/>
          </p:nvSpPr>
          <p:spPr bwMode="auto">
            <a:xfrm rot="5400000">
              <a:off x="9658984" y="4878387"/>
              <a:ext cx="162000" cy="162000"/>
            </a:xfrm>
            <a:prstGeom prst="flowChartDelay">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44" name="Rectangle 43"/>
            <p:cNvSpPr/>
            <p:nvPr/>
          </p:nvSpPr>
          <p:spPr bwMode="auto">
            <a:xfrm>
              <a:off x="9658984" y="4333254"/>
              <a:ext cx="162000" cy="545133"/>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sp>
        <p:nvSpPr>
          <p:cNvPr id="40" name="Rectangle 39"/>
          <p:cNvSpPr/>
          <p:nvPr/>
        </p:nvSpPr>
        <p:spPr bwMode="auto">
          <a:xfrm>
            <a:off x="389467" y="1066110"/>
            <a:ext cx="8350272" cy="4640424"/>
          </a:xfrm>
          <a:prstGeom prst="rect">
            <a:avLst/>
          </a:prstGeom>
          <a:solidFill>
            <a:srgbClr val="FFFFFF">
              <a:alpha val="8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568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0"/>
                                  </p:stCondLst>
                                  <p:childTnLst>
                                    <p:animEffect transition="out" filter="fade">
                                      <p:cBhvr>
                                        <p:cTn id="6" dur="3000"/>
                                        <p:tgtEl>
                                          <p:spTgt spid="9"/>
                                        </p:tgtEl>
                                      </p:cBhvr>
                                    </p:animEffect>
                                    <p:set>
                                      <p:cBhvr>
                                        <p:cTn id="7"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e 73"/>
          <p:cNvGrpSpPr/>
          <p:nvPr/>
        </p:nvGrpSpPr>
        <p:grpSpPr>
          <a:xfrm>
            <a:off x="6022181" y="1580720"/>
            <a:ext cx="1387197" cy="5062568"/>
            <a:chOff x="2005032" y="3360818"/>
            <a:chExt cx="592667" cy="2162935"/>
          </a:xfrm>
        </p:grpSpPr>
        <p:pic>
          <p:nvPicPr>
            <p:cNvPr id="75" name="Image 7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2005032" y="3360818"/>
              <a:ext cx="592667" cy="2162935"/>
            </a:xfrm>
            <a:prstGeom prst="rect">
              <a:avLst/>
            </a:prstGeom>
          </p:spPr>
        </p:pic>
        <p:sp>
          <p:nvSpPr>
            <p:cNvPr id="76" name="Organigramme : Terminateur 75"/>
            <p:cNvSpPr/>
            <p:nvPr/>
          </p:nvSpPr>
          <p:spPr bwMode="auto">
            <a:xfrm rot="18255513">
              <a:off x="2155544" y="5153481"/>
              <a:ext cx="180000" cy="36000"/>
            </a:xfrm>
            <a:prstGeom prst="flowChartTerminator">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7" name="Organigramme : Terminateur 76"/>
            <p:cNvSpPr/>
            <p:nvPr/>
          </p:nvSpPr>
          <p:spPr bwMode="auto">
            <a:xfrm rot="13096697">
              <a:off x="2224023" y="4253587"/>
              <a:ext cx="252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8" name="Organigramme : Terminateur 77"/>
            <p:cNvSpPr/>
            <p:nvPr/>
          </p:nvSpPr>
          <p:spPr bwMode="auto">
            <a:xfrm rot="16003186">
              <a:off x="2114851" y="4860627"/>
              <a:ext cx="181050" cy="45933"/>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9" name="Ellipse 78"/>
            <p:cNvSpPr/>
            <p:nvPr/>
          </p:nvSpPr>
          <p:spPr bwMode="auto">
            <a:xfrm>
              <a:off x="2311085" y="3999992"/>
              <a:ext cx="112829" cy="112829"/>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0" name="Ellipse 79"/>
            <p:cNvSpPr/>
            <p:nvPr/>
          </p:nvSpPr>
          <p:spPr bwMode="auto">
            <a:xfrm>
              <a:off x="2183547" y="4518434"/>
              <a:ext cx="72000" cy="72000"/>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1" name="Ellipse 80"/>
            <p:cNvSpPr/>
            <p:nvPr/>
          </p:nvSpPr>
          <p:spPr bwMode="auto">
            <a:xfrm>
              <a:off x="2233484" y="386302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2" name="Organigramme : Terminateur 81"/>
            <p:cNvSpPr/>
            <p:nvPr/>
          </p:nvSpPr>
          <p:spPr bwMode="auto">
            <a:xfrm rot="15868479">
              <a:off x="2291364" y="4915438"/>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3" name="Organigramme : Terminateur 82"/>
            <p:cNvSpPr/>
            <p:nvPr/>
          </p:nvSpPr>
          <p:spPr bwMode="auto">
            <a:xfrm rot="15631715">
              <a:off x="2318790" y="5092872"/>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4" name="Ellipse 83"/>
            <p:cNvSpPr/>
            <p:nvPr/>
          </p:nvSpPr>
          <p:spPr bwMode="auto">
            <a:xfrm>
              <a:off x="2273038" y="3790657"/>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5" name="Ellipse 84"/>
            <p:cNvSpPr/>
            <p:nvPr/>
          </p:nvSpPr>
          <p:spPr bwMode="auto">
            <a:xfrm>
              <a:off x="2240715" y="371629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6" name="Ellipse 85"/>
            <p:cNvSpPr/>
            <p:nvPr/>
          </p:nvSpPr>
          <p:spPr bwMode="auto">
            <a:xfrm>
              <a:off x="2336486" y="526510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7" name="Ellipse 86"/>
            <p:cNvSpPr/>
            <p:nvPr/>
          </p:nvSpPr>
          <p:spPr bwMode="auto">
            <a:xfrm>
              <a:off x="2163766" y="4162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8" name="Ellipse 87"/>
            <p:cNvSpPr/>
            <p:nvPr/>
          </p:nvSpPr>
          <p:spPr bwMode="auto">
            <a:xfrm>
              <a:off x="2158686" y="42033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9" name="Ellipse 88"/>
            <p:cNvSpPr/>
            <p:nvPr/>
          </p:nvSpPr>
          <p:spPr bwMode="auto">
            <a:xfrm>
              <a:off x="2209486" y="432022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90" name="Ellipse 89"/>
            <p:cNvSpPr/>
            <p:nvPr/>
          </p:nvSpPr>
          <p:spPr bwMode="auto">
            <a:xfrm>
              <a:off x="2335947" y="4584474"/>
              <a:ext cx="72000" cy="72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91" name="Organigramme : Terminateur 90"/>
            <p:cNvSpPr/>
            <p:nvPr/>
          </p:nvSpPr>
          <p:spPr bwMode="auto">
            <a:xfrm rot="792045">
              <a:off x="2338107" y="4453452"/>
              <a:ext cx="108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92" name="Forme libre 91"/>
            <p:cNvSpPr/>
            <p:nvPr/>
          </p:nvSpPr>
          <p:spPr bwMode="auto">
            <a:xfrm>
              <a:off x="2092960" y="3642360"/>
              <a:ext cx="401320" cy="48736"/>
            </a:xfrm>
            <a:custGeom>
              <a:avLst/>
              <a:gdLst>
                <a:gd name="connsiteX0" fmla="*/ 0 w 401320"/>
                <a:gd name="connsiteY0" fmla="*/ 71120 h 71120"/>
                <a:gd name="connsiteX1" fmla="*/ 5080 w 401320"/>
                <a:gd name="connsiteY1" fmla="*/ 45720 h 71120"/>
                <a:gd name="connsiteX2" fmla="*/ 20320 w 401320"/>
                <a:gd name="connsiteY2" fmla="*/ 35560 h 71120"/>
                <a:gd name="connsiteX3" fmla="*/ 50800 w 401320"/>
                <a:gd name="connsiteY3" fmla="*/ 10160 h 71120"/>
                <a:gd name="connsiteX4" fmla="*/ 81280 w 401320"/>
                <a:gd name="connsiteY4" fmla="*/ 0 h 71120"/>
                <a:gd name="connsiteX5" fmla="*/ 132080 w 401320"/>
                <a:gd name="connsiteY5" fmla="*/ 5080 h 71120"/>
                <a:gd name="connsiteX6" fmla="*/ 187960 w 401320"/>
                <a:gd name="connsiteY6" fmla="*/ 20320 h 71120"/>
                <a:gd name="connsiteX7" fmla="*/ 208280 w 401320"/>
                <a:gd name="connsiteY7" fmla="*/ 25400 h 71120"/>
                <a:gd name="connsiteX8" fmla="*/ 238760 w 401320"/>
                <a:gd name="connsiteY8" fmla="*/ 35560 h 71120"/>
                <a:gd name="connsiteX9" fmla="*/ 365760 w 401320"/>
                <a:gd name="connsiteY9" fmla="*/ 25400 h 71120"/>
                <a:gd name="connsiteX10" fmla="*/ 401320 w 401320"/>
                <a:gd name="connsiteY10" fmla="*/ 15240 h 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320" h="71120">
                  <a:moveTo>
                    <a:pt x="0" y="71120"/>
                  </a:moveTo>
                  <a:cubicBezTo>
                    <a:pt x="1693" y="62653"/>
                    <a:pt x="796" y="53217"/>
                    <a:pt x="5080" y="45720"/>
                  </a:cubicBezTo>
                  <a:cubicBezTo>
                    <a:pt x="8109" y="40419"/>
                    <a:pt x="15630" y="39469"/>
                    <a:pt x="20320" y="35560"/>
                  </a:cubicBezTo>
                  <a:cubicBezTo>
                    <a:pt x="33992" y="24167"/>
                    <a:pt x="34584" y="17367"/>
                    <a:pt x="50800" y="10160"/>
                  </a:cubicBezTo>
                  <a:cubicBezTo>
                    <a:pt x="60587" y="5810"/>
                    <a:pt x="81280" y="0"/>
                    <a:pt x="81280" y="0"/>
                  </a:cubicBezTo>
                  <a:cubicBezTo>
                    <a:pt x="98213" y="1693"/>
                    <a:pt x="115294" y="2282"/>
                    <a:pt x="132080" y="5080"/>
                  </a:cubicBezTo>
                  <a:cubicBezTo>
                    <a:pt x="175544" y="12324"/>
                    <a:pt x="160382" y="12441"/>
                    <a:pt x="187960" y="20320"/>
                  </a:cubicBezTo>
                  <a:cubicBezTo>
                    <a:pt x="194673" y="22238"/>
                    <a:pt x="201593" y="23394"/>
                    <a:pt x="208280" y="25400"/>
                  </a:cubicBezTo>
                  <a:cubicBezTo>
                    <a:pt x="218538" y="28477"/>
                    <a:pt x="238760" y="35560"/>
                    <a:pt x="238760" y="35560"/>
                  </a:cubicBezTo>
                  <a:cubicBezTo>
                    <a:pt x="258009" y="34491"/>
                    <a:pt x="332985" y="32964"/>
                    <a:pt x="365760" y="25400"/>
                  </a:cubicBezTo>
                  <a:cubicBezTo>
                    <a:pt x="412107" y="14705"/>
                    <a:pt x="383276" y="15240"/>
                    <a:pt x="401320" y="1524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93" name="Ellipse 92"/>
            <p:cNvSpPr/>
            <p:nvPr/>
          </p:nvSpPr>
          <p:spPr bwMode="auto">
            <a:xfrm>
              <a:off x="2158686" y="42541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94" name="Ellipse 93"/>
            <p:cNvSpPr/>
            <p:nvPr/>
          </p:nvSpPr>
          <p:spPr bwMode="auto">
            <a:xfrm>
              <a:off x="2173926" y="4289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95" name="Ellipse 94"/>
            <p:cNvSpPr/>
            <p:nvPr/>
          </p:nvSpPr>
          <p:spPr bwMode="auto">
            <a:xfrm>
              <a:off x="2311086" y="530066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sp>
        <p:nvSpPr>
          <p:cNvPr id="2" name="Titre 1"/>
          <p:cNvSpPr>
            <a:spLocks noGrp="1"/>
          </p:cNvSpPr>
          <p:nvPr>
            <p:ph type="title"/>
          </p:nvPr>
        </p:nvSpPr>
        <p:spPr/>
        <p:txBody>
          <a:bodyPr/>
          <a:lstStyle/>
          <a:p>
            <a:r>
              <a:rPr lang="fr-CH" dirty="0">
                <a:solidFill>
                  <a:srgbClr val="FF0000"/>
                </a:solidFill>
              </a:rPr>
              <a:t>Principe</a:t>
            </a:r>
          </a:p>
        </p:txBody>
      </p:sp>
      <p:pic>
        <p:nvPicPr>
          <p:cNvPr id="14" name="Image 1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3766061" y="1582335"/>
            <a:ext cx="1387197" cy="5062568"/>
          </a:xfrm>
          <a:prstGeom prst="rect">
            <a:avLst/>
          </a:prstGeom>
        </p:spPr>
      </p:pic>
      <p:sp>
        <p:nvSpPr>
          <p:cNvPr id="20" name="Organigramme : Terminateur 19"/>
          <p:cNvSpPr/>
          <p:nvPr/>
        </p:nvSpPr>
        <p:spPr bwMode="auto">
          <a:xfrm rot="18255513">
            <a:off x="4118350" y="5778244"/>
            <a:ext cx="421308" cy="84262"/>
          </a:xfrm>
          <a:prstGeom prst="flowChartTerminator">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1" name="Organigramme : Terminateur 20"/>
          <p:cNvSpPr/>
          <p:nvPr/>
        </p:nvSpPr>
        <p:spPr bwMode="auto">
          <a:xfrm rot="13096697">
            <a:off x="4278632" y="3671951"/>
            <a:ext cx="589831" cy="84262"/>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2" name="Organigramme : Terminateur 21"/>
          <p:cNvSpPr/>
          <p:nvPr/>
        </p:nvSpPr>
        <p:spPr bwMode="auto">
          <a:xfrm rot="16003186">
            <a:off x="4023103" y="5092790"/>
            <a:ext cx="423766" cy="107511"/>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3" name="Ellipse 22"/>
          <p:cNvSpPr/>
          <p:nvPr/>
        </p:nvSpPr>
        <p:spPr bwMode="auto">
          <a:xfrm>
            <a:off x="4482409" y="3078386"/>
            <a:ext cx="264088" cy="26408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4" name="Ellipse 23"/>
          <p:cNvSpPr/>
          <p:nvPr/>
        </p:nvSpPr>
        <p:spPr bwMode="auto">
          <a:xfrm>
            <a:off x="4183893" y="4291852"/>
            <a:ext cx="168523" cy="168523"/>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5" name="Ellipse 24"/>
          <p:cNvSpPr/>
          <p:nvPr/>
        </p:nvSpPr>
        <p:spPr bwMode="auto">
          <a:xfrm>
            <a:off x="4300776" y="2757808"/>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6" name="Organigramme : Terminateur 25"/>
          <p:cNvSpPr/>
          <p:nvPr/>
        </p:nvSpPr>
        <p:spPr bwMode="auto">
          <a:xfrm rot="15868479">
            <a:off x="4436250" y="5221080"/>
            <a:ext cx="421308" cy="84262"/>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7" name="Organigramme : Terminateur 26"/>
          <p:cNvSpPr/>
          <p:nvPr/>
        </p:nvSpPr>
        <p:spPr bwMode="auto">
          <a:xfrm rot="15631715">
            <a:off x="4500443" y="5636382"/>
            <a:ext cx="421308" cy="84262"/>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8" name="Ellipse 27"/>
          <p:cNvSpPr/>
          <p:nvPr/>
        </p:nvSpPr>
        <p:spPr bwMode="auto">
          <a:xfrm>
            <a:off x="4393356" y="2588417"/>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29" name="Ellipse 28"/>
          <p:cNvSpPr/>
          <p:nvPr/>
        </p:nvSpPr>
        <p:spPr bwMode="auto">
          <a:xfrm>
            <a:off x="4317701" y="2414372"/>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0" name="Ellipse 29"/>
          <p:cNvSpPr/>
          <p:nvPr/>
        </p:nvSpPr>
        <p:spPr bwMode="auto">
          <a:xfrm>
            <a:off x="4541863" y="6039521"/>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1" name="Ellipse 30"/>
          <p:cNvSpPr/>
          <p:nvPr/>
        </p:nvSpPr>
        <p:spPr bwMode="auto">
          <a:xfrm>
            <a:off x="4137594" y="3459336"/>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2" name="Ellipse 31"/>
          <p:cNvSpPr/>
          <p:nvPr/>
        </p:nvSpPr>
        <p:spPr bwMode="auto">
          <a:xfrm>
            <a:off x="4125704" y="3554458"/>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3" name="Ellipse 32"/>
          <p:cNvSpPr/>
          <p:nvPr/>
        </p:nvSpPr>
        <p:spPr bwMode="auto">
          <a:xfrm>
            <a:off x="4244606" y="3827933"/>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4" name="Ellipse 33"/>
          <p:cNvSpPr/>
          <p:nvPr/>
        </p:nvSpPr>
        <p:spPr bwMode="auto">
          <a:xfrm>
            <a:off x="4540601" y="4446426"/>
            <a:ext cx="168523" cy="168523"/>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5" name="Organigramme : Terminateur 34"/>
          <p:cNvSpPr/>
          <p:nvPr/>
        </p:nvSpPr>
        <p:spPr bwMode="auto">
          <a:xfrm rot="792045">
            <a:off x="4545657" y="4139755"/>
            <a:ext cx="252785" cy="84262"/>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6" name="Forme libre 35"/>
          <p:cNvSpPr/>
          <p:nvPr/>
        </p:nvSpPr>
        <p:spPr bwMode="auto">
          <a:xfrm>
            <a:off x="3971865" y="2241313"/>
            <a:ext cx="939330" cy="114072"/>
          </a:xfrm>
          <a:custGeom>
            <a:avLst/>
            <a:gdLst>
              <a:gd name="connsiteX0" fmla="*/ 0 w 401320"/>
              <a:gd name="connsiteY0" fmla="*/ 71120 h 71120"/>
              <a:gd name="connsiteX1" fmla="*/ 5080 w 401320"/>
              <a:gd name="connsiteY1" fmla="*/ 45720 h 71120"/>
              <a:gd name="connsiteX2" fmla="*/ 20320 w 401320"/>
              <a:gd name="connsiteY2" fmla="*/ 35560 h 71120"/>
              <a:gd name="connsiteX3" fmla="*/ 50800 w 401320"/>
              <a:gd name="connsiteY3" fmla="*/ 10160 h 71120"/>
              <a:gd name="connsiteX4" fmla="*/ 81280 w 401320"/>
              <a:gd name="connsiteY4" fmla="*/ 0 h 71120"/>
              <a:gd name="connsiteX5" fmla="*/ 132080 w 401320"/>
              <a:gd name="connsiteY5" fmla="*/ 5080 h 71120"/>
              <a:gd name="connsiteX6" fmla="*/ 187960 w 401320"/>
              <a:gd name="connsiteY6" fmla="*/ 20320 h 71120"/>
              <a:gd name="connsiteX7" fmla="*/ 208280 w 401320"/>
              <a:gd name="connsiteY7" fmla="*/ 25400 h 71120"/>
              <a:gd name="connsiteX8" fmla="*/ 238760 w 401320"/>
              <a:gd name="connsiteY8" fmla="*/ 35560 h 71120"/>
              <a:gd name="connsiteX9" fmla="*/ 365760 w 401320"/>
              <a:gd name="connsiteY9" fmla="*/ 25400 h 71120"/>
              <a:gd name="connsiteX10" fmla="*/ 401320 w 401320"/>
              <a:gd name="connsiteY10" fmla="*/ 15240 h 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320" h="71120">
                <a:moveTo>
                  <a:pt x="0" y="71120"/>
                </a:moveTo>
                <a:cubicBezTo>
                  <a:pt x="1693" y="62653"/>
                  <a:pt x="796" y="53217"/>
                  <a:pt x="5080" y="45720"/>
                </a:cubicBezTo>
                <a:cubicBezTo>
                  <a:pt x="8109" y="40419"/>
                  <a:pt x="15630" y="39469"/>
                  <a:pt x="20320" y="35560"/>
                </a:cubicBezTo>
                <a:cubicBezTo>
                  <a:pt x="33992" y="24167"/>
                  <a:pt x="34584" y="17367"/>
                  <a:pt x="50800" y="10160"/>
                </a:cubicBezTo>
                <a:cubicBezTo>
                  <a:pt x="60587" y="5810"/>
                  <a:pt x="81280" y="0"/>
                  <a:pt x="81280" y="0"/>
                </a:cubicBezTo>
                <a:cubicBezTo>
                  <a:pt x="98213" y="1693"/>
                  <a:pt x="115294" y="2282"/>
                  <a:pt x="132080" y="5080"/>
                </a:cubicBezTo>
                <a:cubicBezTo>
                  <a:pt x="175544" y="12324"/>
                  <a:pt x="160382" y="12441"/>
                  <a:pt x="187960" y="20320"/>
                </a:cubicBezTo>
                <a:cubicBezTo>
                  <a:pt x="194673" y="22238"/>
                  <a:pt x="201593" y="23394"/>
                  <a:pt x="208280" y="25400"/>
                </a:cubicBezTo>
                <a:cubicBezTo>
                  <a:pt x="218538" y="28477"/>
                  <a:pt x="238760" y="35560"/>
                  <a:pt x="238760" y="35560"/>
                </a:cubicBezTo>
                <a:cubicBezTo>
                  <a:pt x="258009" y="34491"/>
                  <a:pt x="332985" y="32964"/>
                  <a:pt x="365760" y="25400"/>
                </a:cubicBezTo>
                <a:cubicBezTo>
                  <a:pt x="412107" y="14705"/>
                  <a:pt x="383276" y="15240"/>
                  <a:pt x="401320" y="1524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7" name="Ellipse 36"/>
          <p:cNvSpPr/>
          <p:nvPr/>
        </p:nvSpPr>
        <p:spPr bwMode="auto">
          <a:xfrm>
            <a:off x="4125704" y="3673360"/>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8" name="Ellipse 37"/>
          <p:cNvSpPr/>
          <p:nvPr/>
        </p:nvSpPr>
        <p:spPr bwMode="auto">
          <a:xfrm>
            <a:off x="4161374" y="3756592"/>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39" name="Ellipse 38"/>
          <p:cNvSpPr/>
          <p:nvPr/>
        </p:nvSpPr>
        <p:spPr bwMode="auto">
          <a:xfrm>
            <a:off x="4482411" y="6122752"/>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 name="Organigramme : Délai 6"/>
          <p:cNvSpPr/>
          <p:nvPr/>
        </p:nvSpPr>
        <p:spPr bwMode="auto">
          <a:xfrm rot="5400000">
            <a:off x="6282727" y="5471262"/>
            <a:ext cx="851779" cy="828000"/>
          </a:xfrm>
          <a:prstGeom prst="flowChartDelay">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8" name="Rectangle 7"/>
          <p:cNvSpPr/>
          <p:nvPr/>
        </p:nvSpPr>
        <p:spPr bwMode="auto">
          <a:xfrm>
            <a:off x="6294653" y="2230591"/>
            <a:ext cx="828000" cy="3236760"/>
          </a:xfrm>
          <a:prstGeom prst="rect">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2" name="Flèche droite 71"/>
          <p:cNvSpPr/>
          <p:nvPr/>
        </p:nvSpPr>
        <p:spPr bwMode="auto">
          <a:xfrm>
            <a:off x="5410373" y="3891522"/>
            <a:ext cx="386367" cy="358631"/>
          </a:xfrm>
          <a:prstGeom prst="rightArrow">
            <a:avLst/>
          </a:prstGeom>
          <a:solidFill>
            <a:srgbClr val="E2001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73" name="ZoneTexte 72"/>
          <p:cNvSpPr txBox="1"/>
          <p:nvPr/>
        </p:nvSpPr>
        <p:spPr>
          <a:xfrm>
            <a:off x="4441085" y="2260956"/>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1" name="ZoneTexte 60"/>
          <p:cNvSpPr txBox="1"/>
          <p:nvPr/>
        </p:nvSpPr>
        <p:spPr>
          <a:xfrm>
            <a:off x="3996585" y="2918037"/>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2" name="ZoneTexte 61"/>
          <p:cNvSpPr txBox="1"/>
          <p:nvPr/>
        </p:nvSpPr>
        <p:spPr>
          <a:xfrm>
            <a:off x="4441085" y="2681917"/>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3" name="ZoneTexte 62"/>
          <p:cNvSpPr txBox="1"/>
          <p:nvPr/>
        </p:nvSpPr>
        <p:spPr>
          <a:xfrm>
            <a:off x="4408517" y="3276685"/>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4" name="ZoneTexte 63"/>
          <p:cNvSpPr txBox="1"/>
          <p:nvPr/>
        </p:nvSpPr>
        <p:spPr>
          <a:xfrm>
            <a:off x="4066407" y="3912195"/>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5" name="ZoneTexte 64"/>
          <p:cNvSpPr txBox="1"/>
          <p:nvPr/>
        </p:nvSpPr>
        <p:spPr>
          <a:xfrm>
            <a:off x="4075229" y="4489415"/>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6" name="ZoneTexte 65"/>
          <p:cNvSpPr txBox="1"/>
          <p:nvPr/>
        </p:nvSpPr>
        <p:spPr>
          <a:xfrm>
            <a:off x="4405602" y="4568135"/>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7" name="ZoneTexte 66"/>
          <p:cNvSpPr txBox="1"/>
          <p:nvPr/>
        </p:nvSpPr>
        <p:spPr>
          <a:xfrm>
            <a:off x="4209966" y="5193401"/>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68" name="ZoneTexte 67"/>
          <p:cNvSpPr txBox="1"/>
          <p:nvPr/>
        </p:nvSpPr>
        <p:spPr>
          <a:xfrm>
            <a:off x="4317701" y="5731386"/>
            <a:ext cx="470110" cy="400110"/>
          </a:xfrm>
          <a:prstGeom prst="rect">
            <a:avLst/>
          </a:prstGeom>
          <a:noFill/>
        </p:spPr>
        <p:txBody>
          <a:bodyPr wrap="square" rtlCol="0">
            <a:spAutoFit/>
          </a:bodyPr>
          <a:lstStyle/>
          <a:p>
            <a:r>
              <a:rPr lang="fr-CH" sz="2000" b="1" dirty="0"/>
              <a:t>H</a:t>
            </a:r>
            <a:r>
              <a:rPr lang="fr-CH" sz="2000" b="1" baseline="30000" dirty="0"/>
              <a:t>+</a:t>
            </a:r>
            <a:endParaRPr lang="fr-CH" sz="2000" b="1" baseline="-25000" dirty="0"/>
          </a:p>
        </p:txBody>
      </p:sp>
      <p:sp>
        <p:nvSpPr>
          <p:cNvPr id="99" name="Rectangle à coins arrondis 98"/>
          <p:cNvSpPr/>
          <p:nvPr/>
        </p:nvSpPr>
        <p:spPr bwMode="auto">
          <a:xfrm>
            <a:off x="3478299" y="1235811"/>
            <a:ext cx="1944943"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E2001A"/>
                </a:solidFill>
                <a:effectLst/>
                <a:latin typeface="Arial" charset="0"/>
              </a:rPr>
              <a:t>11 h, 32°C</a:t>
            </a:r>
            <a:endParaRPr kumimoji="0" lang="fr-CH" sz="2400" b="1" i="0" u="none" strike="noStrike" cap="none" normalizeH="0" dirty="0">
              <a:ln>
                <a:noFill/>
              </a:ln>
              <a:solidFill>
                <a:srgbClr val="E2001A"/>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02" name="Rectangle à coins arrondis 101"/>
          <p:cNvSpPr/>
          <p:nvPr/>
        </p:nvSpPr>
        <p:spPr bwMode="auto">
          <a:xfrm>
            <a:off x="5743308" y="1282365"/>
            <a:ext cx="1944943"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1" i="0" u="none" strike="noStrike" cap="none" normalizeH="0" baseline="0" dirty="0">
                <a:ln>
                  <a:noFill/>
                </a:ln>
                <a:solidFill>
                  <a:srgbClr val="E2001A"/>
                </a:solidFill>
                <a:effectLst/>
                <a:latin typeface="Arial" charset="0"/>
              </a:rPr>
              <a:t>38°C</a:t>
            </a:r>
            <a:endParaRPr kumimoji="0" lang="fr-CH" sz="2400" b="1" i="0" u="none" strike="noStrike" cap="none" normalizeH="0" dirty="0">
              <a:ln>
                <a:noFill/>
              </a:ln>
              <a:solidFill>
                <a:srgbClr val="E2001A"/>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103" name="Flèche droite 102"/>
          <p:cNvSpPr/>
          <p:nvPr/>
        </p:nvSpPr>
        <p:spPr bwMode="auto">
          <a:xfrm>
            <a:off x="7613466" y="3920334"/>
            <a:ext cx="386367" cy="358631"/>
          </a:xfrm>
          <a:prstGeom prst="rightArrow">
            <a:avLst/>
          </a:prstGeom>
          <a:solidFill>
            <a:srgbClr val="E2001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nvGrpSpPr>
          <p:cNvPr id="104" name="Groupe 103"/>
          <p:cNvGrpSpPr/>
          <p:nvPr/>
        </p:nvGrpSpPr>
        <p:grpSpPr>
          <a:xfrm>
            <a:off x="8367811" y="1580720"/>
            <a:ext cx="1387197" cy="5062568"/>
            <a:chOff x="2005032" y="3360818"/>
            <a:chExt cx="592667" cy="2162935"/>
          </a:xfrm>
        </p:grpSpPr>
        <p:pic>
          <p:nvPicPr>
            <p:cNvPr id="105" name="Image 10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2005032" y="3360818"/>
              <a:ext cx="592667" cy="2162935"/>
            </a:xfrm>
            <a:prstGeom prst="rect">
              <a:avLst/>
            </a:prstGeom>
          </p:spPr>
        </p:pic>
        <p:sp>
          <p:nvSpPr>
            <p:cNvPr id="106" name="Organigramme : Terminateur 105"/>
            <p:cNvSpPr/>
            <p:nvPr/>
          </p:nvSpPr>
          <p:spPr bwMode="auto">
            <a:xfrm rot="18255513">
              <a:off x="2155544" y="5153481"/>
              <a:ext cx="180000" cy="36000"/>
            </a:xfrm>
            <a:prstGeom prst="flowChartTerminator">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07" name="Organigramme : Terminateur 106"/>
            <p:cNvSpPr/>
            <p:nvPr/>
          </p:nvSpPr>
          <p:spPr bwMode="auto">
            <a:xfrm rot="13096697">
              <a:off x="2224023" y="4253587"/>
              <a:ext cx="252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08" name="Organigramme : Terminateur 107"/>
            <p:cNvSpPr/>
            <p:nvPr/>
          </p:nvSpPr>
          <p:spPr bwMode="auto">
            <a:xfrm rot="16003186">
              <a:off x="2114851" y="4860627"/>
              <a:ext cx="181050" cy="45933"/>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09" name="Ellipse 108"/>
            <p:cNvSpPr/>
            <p:nvPr/>
          </p:nvSpPr>
          <p:spPr bwMode="auto">
            <a:xfrm>
              <a:off x="2311085" y="3999992"/>
              <a:ext cx="112829" cy="112829"/>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0" name="Ellipse 109"/>
            <p:cNvSpPr/>
            <p:nvPr/>
          </p:nvSpPr>
          <p:spPr bwMode="auto">
            <a:xfrm>
              <a:off x="2183547" y="4518434"/>
              <a:ext cx="72000" cy="72000"/>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1" name="Ellipse 110"/>
            <p:cNvSpPr/>
            <p:nvPr/>
          </p:nvSpPr>
          <p:spPr bwMode="auto">
            <a:xfrm>
              <a:off x="2233484" y="386302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2" name="Organigramme : Terminateur 111"/>
            <p:cNvSpPr/>
            <p:nvPr/>
          </p:nvSpPr>
          <p:spPr bwMode="auto">
            <a:xfrm rot="15868479">
              <a:off x="2291364" y="4915438"/>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3" name="Organigramme : Terminateur 112"/>
            <p:cNvSpPr/>
            <p:nvPr/>
          </p:nvSpPr>
          <p:spPr bwMode="auto">
            <a:xfrm rot="15631715">
              <a:off x="2318790" y="5092872"/>
              <a:ext cx="180000" cy="36000"/>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4" name="Ellipse 113"/>
            <p:cNvSpPr/>
            <p:nvPr/>
          </p:nvSpPr>
          <p:spPr bwMode="auto">
            <a:xfrm>
              <a:off x="2273038" y="3790657"/>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5" name="Ellipse 114"/>
            <p:cNvSpPr/>
            <p:nvPr/>
          </p:nvSpPr>
          <p:spPr bwMode="auto">
            <a:xfrm>
              <a:off x="2240715" y="3716298"/>
              <a:ext cx="77601" cy="74359"/>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6" name="Ellipse 115"/>
            <p:cNvSpPr/>
            <p:nvPr/>
          </p:nvSpPr>
          <p:spPr bwMode="auto">
            <a:xfrm>
              <a:off x="2336486" y="526510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7" name="Ellipse 116"/>
            <p:cNvSpPr/>
            <p:nvPr/>
          </p:nvSpPr>
          <p:spPr bwMode="auto">
            <a:xfrm>
              <a:off x="2163766" y="4162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8" name="Ellipse 117"/>
            <p:cNvSpPr/>
            <p:nvPr/>
          </p:nvSpPr>
          <p:spPr bwMode="auto">
            <a:xfrm>
              <a:off x="2158686" y="42033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19" name="Ellipse 118"/>
            <p:cNvSpPr/>
            <p:nvPr/>
          </p:nvSpPr>
          <p:spPr bwMode="auto">
            <a:xfrm>
              <a:off x="2209486" y="432022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0" name="Ellipse 119"/>
            <p:cNvSpPr/>
            <p:nvPr/>
          </p:nvSpPr>
          <p:spPr bwMode="auto">
            <a:xfrm>
              <a:off x="2335947" y="4584474"/>
              <a:ext cx="72000" cy="72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1" name="Organigramme : Terminateur 120"/>
            <p:cNvSpPr/>
            <p:nvPr/>
          </p:nvSpPr>
          <p:spPr bwMode="auto">
            <a:xfrm rot="792045">
              <a:off x="2338107" y="4453452"/>
              <a:ext cx="108000" cy="36000"/>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2" name="Forme libre 121"/>
            <p:cNvSpPr/>
            <p:nvPr/>
          </p:nvSpPr>
          <p:spPr bwMode="auto">
            <a:xfrm>
              <a:off x="2092960" y="3642360"/>
              <a:ext cx="401320" cy="48736"/>
            </a:xfrm>
            <a:custGeom>
              <a:avLst/>
              <a:gdLst>
                <a:gd name="connsiteX0" fmla="*/ 0 w 401320"/>
                <a:gd name="connsiteY0" fmla="*/ 71120 h 71120"/>
                <a:gd name="connsiteX1" fmla="*/ 5080 w 401320"/>
                <a:gd name="connsiteY1" fmla="*/ 45720 h 71120"/>
                <a:gd name="connsiteX2" fmla="*/ 20320 w 401320"/>
                <a:gd name="connsiteY2" fmla="*/ 35560 h 71120"/>
                <a:gd name="connsiteX3" fmla="*/ 50800 w 401320"/>
                <a:gd name="connsiteY3" fmla="*/ 10160 h 71120"/>
                <a:gd name="connsiteX4" fmla="*/ 81280 w 401320"/>
                <a:gd name="connsiteY4" fmla="*/ 0 h 71120"/>
                <a:gd name="connsiteX5" fmla="*/ 132080 w 401320"/>
                <a:gd name="connsiteY5" fmla="*/ 5080 h 71120"/>
                <a:gd name="connsiteX6" fmla="*/ 187960 w 401320"/>
                <a:gd name="connsiteY6" fmla="*/ 20320 h 71120"/>
                <a:gd name="connsiteX7" fmla="*/ 208280 w 401320"/>
                <a:gd name="connsiteY7" fmla="*/ 25400 h 71120"/>
                <a:gd name="connsiteX8" fmla="*/ 238760 w 401320"/>
                <a:gd name="connsiteY8" fmla="*/ 35560 h 71120"/>
                <a:gd name="connsiteX9" fmla="*/ 365760 w 401320"/>
                <a:gd name="connsiteY9" fmla="*/ 25400 h 71120"/>
                <a:gd name="connsiteX10" fmla="*/ 401320 w 401320"/>
                <a:gd name="connsiteY10" fmla="*/ 15240 h 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320" h="71120">
                  <a:moveTo>
                    <a:pt x="0" y="71120"/>
                  </a:moveTo>
                  <a:cubicBezTo>
                    <a:pt x="1693" y="62653"/>
                    <a:pt x="796" y="53217"/>
                    <a:pt x="5080" y="45720"/>
                  </a:cubicBezTo>
                  <a:cubicBezTo>
                    <a:pt x="8109" y="40419"/>
                    <a:pt x="15630" y="39469"/>
                    <a:pt x="20320" y="35560"/>
                  </a:cubicBezTo>
                  <a:cubicBezTo>
                    <a:pt x="33992" y="24167"/>
                    <a:pt x="34584" y="17367"/>
                    <a:pt x="50800" y="10160"/>
                  </a:cubicBezTo>
                  <a:cubicBezTo>
                    <a:pt x="60587" y="5810"/>
                    <a:pt x="81280" y="0"/>
                    <a:pt x="81280" y="0"/>
                  </a:cubicBezTo>
                  <a:cubicBezTo>
                    <a:pt x="98213" y="1693"/>
                    <a:pt x="115294" y="2282"/>
                    <a:pt x="132080" y="5080"/>
                  </a:cubicBezTo>
                  <a:cubicBezTo>
                    <a:pt x="175544" y="12324"/>
                    <a:pt x="160382" y="12441"/>
                    <a:pt x="187960" y="20320"/>
                  </a:cubicBezTo>
                  <a:cubicBezTo>
                    <a:pt x="194673" y="22238"/>
                    <a:pt x="201593" y="23394"/>
                    <a:pt x="208280" y="25400"/>
                  </a:cubicBezTo>
                  <a:cubicBezTo>
                    <a:pt x="218538" y="28477"/>
                    <a:pt x="238760" y="35560"/>
                    <a:pt x="238760" y="35560"/>
                  </a:cubicBezTo>
                  <a:cubicBezTo>
                    <a:pt x="258009" y="34491"/>
                    <a:pt x="332985" y="32964"/>
                    <a:pt x="365760" y="25400"/>
                  </a:cubicBezTo>
                  <a:cubicBezTo>
                    <a:pt x="412107" y="14705"/>
                    <a:pt x="383276" y="15240"/>
                    <a:pt x="401320" y="1524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3" name="Ellipse 122"/>
            <p:cNvSpPr/>
            <p:nvPr/>
          </p:nvSpPr>
          <p:spPr bwMode="auto">
            <a:xfrm>
              <a:off x="2158686" y="425418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4" name="Ellipse 123"/>
            <p:cNvSpPr/>
            <p:nvPr/>
          </p:nvSpPr>
          <p:spPr bwMode="auto">
            <a:xfrm>
              <a:off x="2173926" y="428974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5" name="Ellipse 124"/>
            <p:cNvSpPr/>
            <p:nvPr/>
          </p:nvSpPr>
          <p:spPr bwMode="auto">
            <a:xfrm>
              <a:off x="2311086" y="5300669"/>
              <a:ext cx="36000" cy="360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sp>
        <p:nvSpPr>
          <p:cNvPr id="126" name="Organigramme : Délai 125"/>
          <p:cNvSpPr/>
          <p:nvPr/>
        </p:nvSpPr>
        <p:spPr bwMode="auto">
          <a:xfrm rot="5400000">
            <a:off x="8629835" y="5471262"/>
            <a:ext cx="851779" cy="828000"/>
          </a:xfrm>
          <a:prstGeom prst="flowChartDelay">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27" name="Rectangle 126"/>
          <p:cNvSpPr/>
          <p:nvPr/>
        </p:nvSpPr>
        <p:spPr bwMode="auto">
          <a:xfrm>
            <a:off x="8641724" y="2230591"/>
            <a:ext cx="828000" cy="3236760"/>
          </a:xfrm>
          <a:prstGeom prst="rect">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30" name="Larme 129"/>
          <p:cNvSpPr/>
          <p:nvPr/>
        </p:nvSpPr>
        <p:spPr bwMode="auto">
          <a:xfrm rot="18756779">
            <a:off x="6606789" y="1612769"/>
            <a:ext cx="142129" cy="144000"/>
          </a:xfrm>
          <a:prstGeom prst="teardrop">
            <a:avLst>
              <a:gd name="adj" fmla="val 134362"/>
            </a:avLst>
          </a:prstGeom>
          <a:solidFill>
            <a:srgbClr val="0070C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grpSp>
        <p:nvGrpSpPr>
          <p:cNvPr id="131" name="Groupe 130"/>
          <p:cNvGrpSpPr/>
          <p:nvPr/>
        </p:nvGrpSpPr>
        <p:grpSpPr>
          <a:xfrm rot="19461916">
            <a:off x="6164813" y="312563"/>
            <a:ext cx="227133" cy="1272885"/>
            <a:chOff x="8042719" y="2916666"/>
            <a:chExt cx="227133" cy="1272885"/>
          </a:xfrm>
        </p:grpSpPr>
        <p:sp>
          <p:nvSpPr>
            <p:cNvPr id="132" name="Rectangle avec flèche vers le haut 131"/>
            <p:cNvSpPr/>
            <p:nvPr/>
          </p:nvSpPr>
          <p:spPr bwMode="auto">
            <a:xfrm rot="10800000">
              <a:off x="8042719" y="3197106"/>
              <a:ext cx="223880" cy="992445"/>
            </a:xfrm>
            <a:prstGeom prst="upArrowCallout">
              <a:avLst>
                <a:gd name="adj1" fmla="val 4660"/>
                <a:gd name="adj2" fmla="val 1272"/>
                <a:gd name="adj3" fmla="val 25000"/>
                <a:gd name="adj4" fmla="val 76646"/>
              </a:avLst>
            </a:prstGeom>
            <a:solidFill>
              <a:srgbClr val="0070C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33" name="Flèche à trois pointes 132"/>
            <p:cNvSpPr/>
            <p:nvPr/>
          </p:nvSpPr>
          <p:spPr bwMode="auto">
            <a:xfrm rot="10800000">
              <a:off x="8062454" y="2916666"/>
              <a:ext cx="184408" cy="260478"/>
            </a:xfrm>
            <a:prstGeom prst="leftRightUpArrow">
              <a:avLst>
                <a:gd name="adj1" fmla="val 0"/>
                <a:gd name="adj2" fmla="val 0"/>
                <a:gd name="adj3" fmla="val 25000"/>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cxnSp>
          <p:nvCxnSpPr>
            <p:cNvPr id="134" name="Connecteur droit 133"/>
            <p:cNvCxnSpPr/>
            <p:nvPr/>
          </p:nvCxnSpPr>
          <p:spPr bwMode="auto">
            <a:xfrm>
              <a:off x="8154658" y="3394075"/>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Connecteur droit 134"/>
            <p:cNvCxnSpPr/>
            <p:nvPr/>
          </p:nvCxnSpPr>
          <p:spPr bwMode="auto">
            <a:xfrm>
              <a:off x="8154658" y="3528483"/>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Connecteur droit 135"/>
            <p:cNvCxnSpPr/>
            <p:nvPr/>
          </p:nvCxnSpPr>
          <p:spPr bwMode="auto">
            <a:xfrm>
              <a:off x="8157911" y="3662891"/>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Connecteur droit 136"/>
            <p:cNvCxnSpPr/>
            <p:nvPr/>
          </p:nvCxnSpPr>
          <p:spPr bwMode="auto">
            <a:xfrm>
              <a:off x="8154657" y="3797300"/>
              <a:ext cx="111941"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42" name="Image 14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l="13496" r="15300"/>
          <a:stretch/>
        </p:blipFill>
        <p:spPr>
          <a:xfrm>
            <a:off x="10167336" y="1580720"/>
            <a:ext cx="1387197" cy="5062568"/>
          </a:xfrm>
          <a:prstGeom prst="rect">
            <a:avLst/>
          </a:prstGeom>
        </p:spPr>
      </p:pic>
      <p:sp>
        <p:nvSpPr>
          <p:cNvPr id="143" name="Organigramme : Terminateur 142"/>
          <p:cNvSpPr/>
          <p:nvPr/>
        </p:nvSpPr>
        <p:spPr bwMode="auto">
          <a:xfrm rot="18255513">
            <a:off x="10539153" y="5776629"/>
            <a:ext cx="421308" cy="84262"/>
          </a:xfrm>
          <a:prstGeom prst="flowChartTerminator">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44" name="Organigramme : Terminateur 143"/>
          <p:cNvSpPr/>
          <p:nvPr/>
        </p:nvSpPr>
        <p:spPr bwMode="auto">
          <a:xfrm rot="13096697">
            <a:off x="10699435" y="3670336"/>
            <a:ext cx="589831" cy="84262"/>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45" name="Organigramme : Terminateur 144"/>
          <p:cNvSpPr/>
          <p:nvPr/>
        </p:nvSpPr>
        <p:spPr bwMode="auto">
          <a:xfrm rot="16003186">
            <a:off x="10443906" y="5091175"/>
            <a:ext cx="423766" cy="107511"/>
          </a:xfrm>
          <a:prstGeom prst="flowChartTermina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46" name="Ellipse 145"/>
          <p:cNvSpPr/>
          <p:nvPr/>
        </p:nvSpPr>
        <p:spPr bwMode="auto">
          <a:xfrm>
            <a:off x="10991002" y="3164561"/>
            <a:ext cx="176297" cy="176297"/>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47" name="Ellipse 146"/>
          <p:cNvSpPr/>
          <p:nvPr/>
        </p:nvSpPr>
        <p:spPr bwMode="auto">
          <a:xfrm>
            <a:off x="10604696" y="4290237"/>
            <a:ext cx="168523" cy="168523"/>
          </a:xfrm>
          <a:prstGeom prst="ellipse">
            <a:avLst/>
          </a:prstGeom>
          <a:solidFill>
            <a:srgbClr val="9D37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50" name="Organigramme : Terminateur 149"/>
          <p:cNvSpPr/>
          <p:nvPr/>
        </p:nvSpPr>
        <p:spPr bwMode="auto">
          <a:xfrm rot="15631715">
            <a:off x="10921246" y="5634767"/>
            <a:ext cx="421308" cy="84262"/>
          </a:xfrm>
          <a:prstGeom prst="flowChartTerminato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52" name="Ellipse 151"/>
          <p:cNvSpPr/>
          <p:nvPr/>
        </p:nvSpPr>
        <p:spPr bwMode="auto">
          <a:xfrm>
            <a:off x="10738504" y="2412757"/>
            <a:ext cx="181633" cy="174045"/>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56" name="Ellipse 155"/>
          <p:cNvSpPr/>
          <p:nvPr/>
        </p:nvSpPr>
        <p:spPr bwMode="auto">
          <a:xfrm>
            <a:off x="10665409" y="3826318"/>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59" name="Forme libre 158"/>
          <p:cNvSpPr/>
          <p:nvPr/>
        </p:nvSpPr>
        <p:spPr bwMode="auto">
          <a:xfrm>
            <a:off x="10392668" y="2239698"/>
            <a:ext cx="939330" cy="114072"/>
          </a:xfrm>
          <a:custGeom>
            <a:avLst/>
            <a:gdLst>
              <a:gd name="connsiteX0" fmla="*/ 0 w 401320"/>
              <a:gd name="connsiteY0" fmla="*/ 71120 h 71120"/>
              <a:gd name="connsiteX1" fmla="*/ 5080 w 401320"/>
              <a:gd name="connsiteY1" fmla="*/ 45720 h 71120"/>
              <a:gd name="connsiteX2" fmla="*/ 20320 w 401320"/>
              <a:gd name="connsiteY2" fmla="*/ 35560 h 71120"/>
              <a:gd name="connsiteX3" fmla="*/ 50800 w 401320"/>
              <a:gd name="connsiteY3" fmla="*/ 10160 h 71120"/>
              <a:gd name="connsiteX4" fmla="*/ 81280 w 401320"/>
              <a:gd name="connsiteY4" fmla="*/ 0 h 71120"/>
              <a:gd name="connsiteX5" fmla="*/ 132080 w 401320"/>
              <a:gd name="connsiteY5" fmla="*/ 5080 h 71120"/>
              <a:gd name="connsiteX6" fmla="*/ 187960 w 401320"/>
              <a:gd name="connsiteY6" fmla="*/ 20320 h 71120"/>
              <a:gd name="connsiteX7" fmla="*/ 208280 w 401320"/>
              <a:gd name="connsiteY7" fmla="*/ 25400 h 71120"/>
              <a:gd name="connsiteX8" fmla="*/ 238760 w 401320"/>
              <a:gd name="connsiteY8" fmla="*/ 35560 h 71120"/>
              <a:gd name="connsiteX9" fmla="*/ 365760 w 401320"/>
              <a:gd name="connsiteY9" fmla="*/ 25400 h 71120"/>
              <a:gd name="connsiteX10" fmla="*/ 401320 w 401320"/>
              <a:gd name="connsiteY10" fmla="*/ 15240 h 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320" h="71120">
                <a:moveTo>
                  <a:pt x="0" y="71120"/>
                </a:moveTo>
                <a:cubicBezTo>
                  <a:pt x="1693" y="62653"/>
                  <a:pt x="796" y="53217"/>
                  <a:pt x="5080" y="45720"/>
                </a:cubicBezTo>
                <a:cubicBezTo>
                  <a:pt x="8109" y="40419"/>
                  <a:pt x="15630" y="39469"/>
                  <a:pt x="20320" y="35560"/>
                </a:cubicBezTo>
                <a:cubicBezTo>
                  <a:pt x="33992" y="24167"/>
                  <a:pt x="34584" y="17367"/>
                  <a:pt x="50800" y="10160"/>
                </a:cubicBezTo>
                <a:cubicBezTo>
                  <a:pt x="60587" y="5810"/>
                  <a:pt x="81280" y="0"/>
                  <a:pt x="81280" y="0"/>
                </a:cubicBezTo>
                <a:cubicBezTo>
                  <a:pt x="98213" y="1693"/>
                  <a:pt x="115294" y="2282"/>
                  <a:pt x="132080" y="5080"/>
                </a:cubicBezTo>
                <a:cubicBezTo>
                  <a:pt x="175544" y="12324"/>
                  <a:pt x="160382" y="12441"/>
                  <a:pt x="187960" y="20320"/>
                </a:cubicBezTo>
                <a:cubicBezTo>
                  <a:pt x="194673" y="22238"/>
                  <a:pt x="201593" y="23394"/>
                  <a:pt x="208280" y="25400"/>
                </a:cubicBezTo>
                <a:cubicBezTo>
                  <a:pt x="218538" y="28477"/>
                  <a:pt x="238760" y="35560"/>
                  <a:pt x="238760" y="35560"/>
                </a:cubicBezTo>
                <a:cubicBezTo>
                  <a:pt x="258009" y="34491"/>
                  <a:pt x="332985" y="32964"/>
                  <a:pt x="365760" y="25400"/>
                </a:cubicBezTo>
                <a:cubicBezTo>
                  <a:pt x="412107" y="14705"/>
                  <a:pt x="383276" y="15240"/>
                  <a:pt x="401320" y="1524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61" name="Ellipse 160"/>
          <p:cNvSpPr/>
          <p:nvPr/>
        </p:nvSpPr>
        <p:spPr bwMode="auto">
          <a:xfrm>
            <a:off x="10582177" y="3754977"/>
            <a:ext cx="84262" cy="84262"/>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63" name="Organigramme : Délai 162"/>
          <p:cNvSpPr/>
          <p:nvPr/>
        </p:nvSpPr>
        <p:spPr bwMode="auto">
          <a:xfrm rot="5400000">
            <a:off x="10421235" y="5471262"/>
            <a:ext cx="851779" cy="828000"/>
          </a:xfrm>
          <a:prstGeom prst="flowChartDelay">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64" name="Rectangle 163"/>
          <p:cNvSpPr/>
          <p:nvPr/>
        </p:nvSpPr>
        <p:spPr bwMode="auto">
          <a:xfrm>
            <a:off x="10433124" y="2230591"/>
            <a:ext cx="828000" cy="3236760"/>
          </a:xfrm>
          <a:prstGeom prst="rect">
            <a:avLst/>
          </a:prstGeom>
          <a:solidFill>
            <a:srgbClr val="0070C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65" name="Rectangle à coins arrondis 164"/>
          <p:cNvSpPr/>
          <p:nvPr/>
        </p:nvSpPr>
        <p:spPr bwMode="auto">
          <a:xfrm>
            <a:off x="10294071" y="1282365"/>
            <a:ext cx="1944943" cy="46862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1" i="0" u="none" strike="noStrike" cap="none" normalizeH="0" baseline="0" dirty="0">
              <a:ln>
                <a:noFill/>
              </a:ln>
              <a:solidFill>
                <a:srgbClr val="FF0000"/>
              </a:solidFill>
              <a:effectLst/>
              <a:latin typeface="Arial" charset="0"/>
            </a:endParaRPr>
          </a:p>
        </p:txBody>
      </p:sp>
      <p:sp>
        <p:nvSpPr>
          <p:cNvPr id="4" name="ZoneTexte 3"/>
          <p:cNvSpPr txBox="1"/>
          <p:nvPr/>
        </p:nvSpPr>
        <p:spPr>
          <a:xfrm>
            <a:off x="8025515" y="678681"/>
            <a:ext cx="2071789" cy="1015663"/>
          </a:xfrm>
          <a:prstGeom prst="rect">
            <a:avLst/>
          </a:prstGeom>
          <a:noFill/>
        </p:spPr>
        <p:txBody>
          <a:bodyPr wrap="square" rtlCol="0">
            <a:spAutoFit/>
          </a:bodyPr>
          <a:lstStyle/>
          <a:p>
            <a:pPr algn="ctr"/>
            <a:r>
              <a:rPr lang="fr-CH" sz="2000" b="1" dirty="0">
                <a:solidFill>
                  <a:srgbClr val="E2001A"/>
                </a:solidFill>
              </a:rPr>
              <a:t>dominance des bactéries réductrices</a:t>
            </a:r>
          </a:p>
        </p:txBody>
      </p:sp>
      <p:sp>
        <p:nvSpPr>
          <p:cNvPr id="166" name="ZoneTexte 165"/>
          <p:cNvSpPr txBox="1"/>
          <p:nvPr/>
        </p:nvSpPr>
        <p:spPr>
          <a:xfrm>
            <a:off x="9825040" y="695560"/>
            <a:ext cx="2071789" cy="1015663"/>
          </a:xfrm>
          <a:prstGeom prst="rect">
            <a:avLst/>
          </a:prstGeom>
          <a:noFill/>
        </p:spPr>
        <p:txBody>
          <a:bodyPr wrap="square" rtlCol="0">
            <a:spAutoFit/>
          </a:bodyPr>
          <a:lstStyle/>
          <a:p>
            <a:pPr algn="ctr"/>
            <a:r>
              <a:rPr lang="fr-CH" sz="2000" b="1" dirty="0">
                <a:solidFill>
                  <a:srgbClr val="00B050"/>
                </a:solidFill>
              </a:rPr>
              <a:t>peu des bactéries réductrices</a:t>
            </a:r>
          </a:p>
        </p:txBody>
      </p:sp>
      <p:sp>
        <p:nvSpPr>
          <p:cNvPr id="167" name="Organigramme : Délai 166"/>
          <p:cNvSpPr/>
          <p:nvPr/>
        </p:nvSpPr>
        <p:spPr bwMode="auto">
          <a:xfrm rot="5400000">
            <a:off x="8640260" y="5475680"/>
            <a:ext cx="842400" cy="828000"/>
          </a:xfrm>
          <a:prstGeom prst="flowChartDelay">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68" name="Rectangle 167"/>
          <p:cNvSpPr/>
          <p:nvPr/>
        </p:nvSpPr>
        <p:spPr bwMode="auto">
          <a:xfrm>
            <a:off x="8647460" y="2230853"/>
            <a:ext cx="828000" cy="323676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69" name="Organigramme : Délai 168"/>
          <p:cNvSpPr/>
          <p:nvPr/>
        </p:nvSpPr>
        <p:spPr bwMode="auto">
          <a:xfrm rot="5400000">
            <a:off x="10435324" y="5466835"/>
            <a:ext cx="842400" cy="828000"/>
          </a:xfrm>
          <a:prstGeom prst="flowChartDelay">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170" name="Rectangle 169"/>
          <p:cNvSpPr/>
          <p:nvPr/>
        </p:nvSpPr>
        <p:spPr bwMode="auto">
          <a:xfrm>
            <a:off x="10442524" y="2230853"/>
            <a:ext cx="828000" cy="3236760"/>
          </a:xfrm>
          <a:prstGeom prst="rect">
            <a:avLst/>
          </a:prstGeom>
          <a:solidFill>
            <a:srgbClr val="FFFFFF">
              <a:alpha val="9490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a:ln>
                <a:noFill/>
              </a:ln>
              <a:solidFill>
                <a:schemeClr val="tx1"/>
              </a:solidFill>
              <a:effectLst/>
              <a:latin typeface="Arial" charset="0"/>
            </a:endParaRPr>
          </a:p>
        </p:txBody>
      </p:sp>
      <p:sp>
        <p:nvSpPr>
          <p:cNvPr id="5" name="Rectangle à coins arrondis 4"/>
          <p:cNvSpPr/>
          <p:nvPr/>
        </p:nvSpPr>
        <p:spPr bwMode="auto">
          <a:xfrm>
            <a:off x="627729" y="1576493"/>
            <a:ext cx="2801068" cy="1881228"/>
          </a:xfrm>
          <a:prstGeom prst="wedgeRoundRectCallout">
            <a:avLst>
              <a:gd name="adj1" fmla="val 80953"/>
              <a:gd name="adj2" fmla="val 1707"/>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CH" b="1" dirty="0"/>
              <a:t>Les bactéries:</a:t>
            </a:r>
          </a:p>
          <a:p>
            <a:pPr marL="342900" indent="-342900">
              <a:buFont typeface="Wingdings" panose="05000000000000000000" pitchFamily="2" charset="2"/>
              <a:buChar char="à"/>
            </a:pPr>
            <a:r>
              <a:rPr lang="fr-CH" sz="2000" b="1" dirty="0"/>
              <a:t>se développent</a:t>
            </a:r>
          </a:p>
          <a:p>
            <a:pPr marL="342900" indent="-342900">
              <a:buFont typeface="Wingdings" panose="05000000000000000000" pitchFamily="2" charset="2"/>
              <a:buChar char="à"/>
            </a:pPr>
            <a:r>
              <a:rPr lang="fr-CH" sz="2000" b="1" dirty="0"/>
              <a:t>fermentent le lactose </a:t>
            </a:r>
          </a:p>
        </p:txBody>
      </p:sp>
      <p:sp>
        <p:nvSpPr>
          <p:cNvPr id="171" name="Rectangle à coins arrondis 170"/>
          <p:cNvSpPr/>
          <p:nvPr/>
        </p:nvSpPr>
        <p:spPr bwMode="auto">
          <a:xfrm>
            <a:off x="627729" y="3895711"/>
            <a:ext cx="2770353" cy="1266722"/>
          </a:xfrm>
          <a:prstGeom prst="wedgeRoundRectCallout">
            <a:avLst>
              <a:gd name="adj1" fmla="val 79081"/>
              <a:gd name="adj2" fmla="val -29336"/>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anose="05000000000000000000" pitchFamily="2" charset="2"/>
              <a:buChar char="à"/>
            </a:pPr>
            <a:r>
              <a:rPr lang="fr-CH" sz="2200" b="1" dirty="0"/>
              <a:t>produisent des</a:t>
            </a:r>
          </a:p>
          <a:p>
            <a:r>
              <a:rPr lang="fr-CH" sz="3200" b="1" dirty="0"/>
              <a:t>	H</a:t>
            </a:r>
            <a:r>
              <a:rPr lang="fr-CH" sz="3200" b="1" baseline="30000" dirty="0"/>
              <a:t>+</a:t>
            </a:r>
            <a:endParaRPr lang="fr-CH" sz="3200" b="1" dirty="0"/>
          </a:p>
          <a:p>
            <a:r>
              <a:rPr lang="fr-CH" sz="1800" b="1" dirty="0"/>
              <a:t>(cation d’hydrogène)</a:t>
            </a:r>
          </a:p>
        </p:txBody>
      </p:sp>
      <p:sp>
        <p:nvSpPr>
          <p:cNvPr id="128" name="Rectangle à coins arrondis 127"/>
          <p:cNvSpPr/>
          <p:nvPr/>
        </p:nvSpPr>
        <p:spPr bwMode="auto">
          <a:xfrm>
            <a:off x="5562442" y="5504711"/>
            <a:ext cx="2770353" cy="1023746"/>
          </a:xfrm>
          <a:prstGeom prst="wedgeRoundRectCallout">
            <a:avLst>
              <a:gd name="adj1" fmla="val -935"/>
              <a:gd name="adj2" fmla="val -113918"/>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CH" sz="1800" b="1" dirty="0"/>
              <a:t>le bleu de méthylène:</a:t>
            </a:r>
          </a:p>
          <a:p>
            <a:pPr marL="342900" indent="-342900">
              <a:buFont typeface="Wingdings" panose="05000000000000000000" pitchFamily="2" charset="2"/>
              <a:buChar char="à"/>
            </a:pPr>
            <a:r>
              <a:rPr lang="fr-CH" sz="1800" b="1" dirty="0"/>
              <a:t>capte les H+</a:t>
            </a:r>
          </a:p>
          <a:p>
            <a:pPr marL="342900" indent="-342900">
              <a:buFont typeface="Wingdings" panose="05000000000000000000" pitchFamily="2" charset="2"/>
              <a:buChar char="à"/>
            </a:pPr>
            <a:r>
              <a:rPr lang="fr-CH" sz="1800" b="1" dirty="0"/>
              <a:t>devient incolore</a:t>
            </a:r>
            <a:endParaRPr lang="fr-CH" sz="1400" b="1" dirty="0"/>
          </a:p>
        </p:txBody>
      </p:sp>
    </p:spTree>
    <p:extLst>
      <p:ext uri="{BB962C8B-B14F-4D97-AF65-F5344CB8AC3E}">
        <p14:creationId xmlns:p14="http://schemas.microsoft.com/office/powerpoint/2010/main" val="423373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20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400"/>
                            </p:stCondLst>
                            <p:childTnLst>
                              <p:par>
                                <p:cTn id="18" presetID="1" presetClass="entr" presetSubtype="0" fill="hold" grpId="0" nodeType="afterEffect">
                                  <p:stCondLst>
                                    <p:cond delay="200"/>
                                  </p:stCondLst>
                                  <p:childTnLst>
                                    <p:set>
                                      <p:cBhvr>
                                        <p:cTn id="19" dur="1" fill="hold">
                                          <p:stCondLst>
                                            <p:cond delay="0"/>
                                          </p:stCondLst>
                                        </p:cTn>
                                        <p:tgtEl>
                                          <p:spTgt spid="23"/>
                                        </p:tgtEl>
                                        <p:attrNameLst>
                                          <p:attrName>style.visibility</p:attrName>
                                        </p:attrNameLst>
                                      </p:cBhvr>
                                      <p:to>
                                        <p:strVal val="visible"/>
                                      </p:to>
                                    </p:set>
                                  </p:childTnLst>
                                </p:cTn>
                              </p:par>
                            </p:childTnLst>
                          </p:cTn>
                        </p:par>
                        <p:par>
                          <p:cTn id="20" fill="hold">
                            <p:stCondLst>
                              <p:cond delay="600"/>
                            </p:stCondLst>
                            <p:childTnLst>
                              <p:par>
                                <p:cTn id="21" presetID="1" presetClass="entr" presetSubtype="0" fill="hold" grpId="0" nodeType="afterEffect">
                                  <p:stCondLst>
                                    <p:cond delay="20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par>
                          <p:cTn id="27" fill="hold">
                            <p:stCondLst>
                              <p:cond delay="800"/>
                            </p:stCondLst>
                            <p:childTnLst>
                              <p:par>
                                <p:cTn id="28" presetID="1" presetClass="entr" presetSubtype="0" fill="hold" grpId="0" nodeType="afterEffect">
                                  <p:stCondLst>
                                    <p:cond delay="200"/>
                                  </p:stCondLst>
                                  <p:childTnLst>
                                    <p:set>
                                      <p:cBhvr>
                                        <p:cTn id="29" dur="1" fill="hold">
                                          <p:stCondLst>
                                            <p:cond delay="0"/>
                                          </p:stCondLst>
                                        </p:cTn>
                                        <p:tgtEl>
                                          <p:spTgt spid="25"/>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500"/>
                                  </p:stCondLst>
                                  <p:childTnLst>
                                    <p:set>
                                      <p:cBhvr>
                                        <p:cTn id="32" dur="1" fill="hold">
                                          <p:stCondLst>
                                            <p:cond delay="0"/>
                                          </p:stCondLst>
                                        </p:cTn>
                                        <p:tgtEl>
                                          <p:spTgt spid="26"/>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grpId="0" nodeType="afterEffect">
                                  <p:stCondLst>
                                    <p:cond delay="20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childTnLst>
                          </p:cTn>
                        </p:par>
                        <p:par>
                          <p:cTn id="38" fill="hold">
                            <p:stCondLst>
                              <p:cond delay="1700"/>
                            </p:stCondLst>
                            <p:childTnLst>
                              <p:par>
                                <p:cTn id="39" presetID="1" presetClass="entr" presetSubtype="0" fill="hold" grpId="0" nodeType="afterEffect">
                                  <p:stCondLst>
                                    <p:cond delay="20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20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20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200"/>
                                  </p:stCondLst>
                                  <p:childTnLst>
                                    <p:set>
                                      <p:cBhvr>
                                        <p:cTn id="46" dur="1" fill="hold">
                                          <p:stCondLst>
                                            <p:cond delay="0"/>
                                          </p:stCondLst>
                                        </p:cTn>
                                        <p:tgtEl>
                                          <p:spTgt spid="35"/>
                                        </p:tgtEl>
                                        <p:attrNameLst>
                                          <p:attrName>style.visibility</p:attrName>
                                        </p:attrNameLst>
                                      </p:cBhvr>
                                      <p:to>
                                        <p:strVal val="visible"/>
                                      </p:to>
                                    </p:set>
                                  </p:childTnLst>
                                </p:cTn>
                              </p:par>
                            </p:childTnLst>
                          </p:cTn>
                        </p:par>
                        <p:par>
                          <p:cTn id="47" fill="hold">
                            <p:stCondLst>
                              <p:cond delay="1900"/>
                            </p:stCondLst>
                            <p:childTnLst>
                              <p:par>
                                <p:cTn id="48" presetID="1" presetClass="entr" presetSubtype="0" fill="hold" grpId="0" nodeType="afterEffect">
                                  <p:stCondLst>
                                    <p:cond delay="200"/>
                                  </p:stCondLst>
                                  <p:childTnLst>
                                    <p:set>
                                      <p:cBhvr>
                                        <p:cTn id="49" dur="1" fill="hold">
                                          <p:stCondLst>
                                            <p:cond delay="0"/>
                                          </p:stCondLst>
                                        </p:cTn>
                                        <p:tgtEl>
                                          <p:spTgt spid="32"/>
                                        </p:tgtEl>
                                        <p:attrNameLst>
                                          <p:attrName>style.visibility</p:attrName>
                                        </p:attrNameLst>
                                      </p:cBhvr>
                                      <p:to>
                                        <p:strVal val="visible"/>
                                      </p:to>
                                    </p:set>
                                  </p:childTnLst>
                                </p:cTn>
                              </p:par>
                            </p:childTnLst>
                          </p:cTn>
                        </p:par>
                        <p:par>
                          <p:cTn id="50" fill="hold">
                            <p:stCondLst>
                              <p:cond delay="2100"/>
                            </p:stCondLst>
                            <p:childTnLst>
                              <p:par>
                                <p:cTn id="51" presetID="1" presetClass="entr" presetSubtype="0" fill="hold" grpId="0" nodeType="afterEffect">
                                  <p:stCondLst>
                                    <p:cond delay="20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2300"/>
                            </p:stCondLst>
                            <p:childTnLst>
                              <p:par>
                                <p:cTn id="54" presetID="1" presetClass="entr" presetSubtype="0" fill="hold" grpId="0" nodeType="afterEffect">
                                  <p:stCondLst>
                                    <p:cond delay="20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7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4"/>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3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2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2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0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6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64"/>
                                        </p:tgtEl>
                                        <p:attrNameLst>
                                          <p:attrName>style.visibility</p:attrName>
                                        </p:attrNameLst>
                                      </p:cBhvr>
                                      <p:to>
                                        <p:strVal val="visible"/>
                                      </p:to>
                                    </p:set>
                                  </p:childTnLst>
                                </p:cTn>
                              </p:par>
                              <p:par>
                                <p:cTn id="112" presetID="1" presetClass="entr" presetSubtype="0" fill="hold" grpId="0" nodeType="withEffect" nodePh="1">
                                  <p:stCondLst>
                                    <p:cond delay="0"/>
                                  </p:stCondLst>
                                  <p:endCondLst>
                                    <p:cond evt="begin" delay="0">
                                      <p:tn val="112"/>
                                    </p:cond>
                                  </p:endCondLst>
                                  <p:childTnLst>
                                    <p:set>
                                      <p:cBhvr>
                                        <p:cTn id="113" dur="1" fill="hold">
                                          <p:stCondLst>
                                            <p:cond delay="0"/>
                                          </p:stCondLst>
                                        </p:cTn>
                                        <p:tgtEl>
                                          <p:spTgt spid="165"/>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4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4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46"/>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47"/>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5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56"/>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59"/>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61"/>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4"/>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66"/>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67"/>
                                        </p:tgtEl>
                                        <p:attrNameLst>
                                          <p:attrName>style.visibility</p:attrName>
                                        </p:attrNameLst>
                                      </p:cBhvr>
                                      <p:to>
                                        <p:strVal val="visible"/>
                                      </p:to>
                                    </p:set>
                                    <p:animEffect transition="in" filter="fade">
                                      <p:cBhvr>
                                        <p:cTn id="144" dur="500"/>
                                        <p:tgtEl>
                                          <p:spTgt spid="16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68"/>
                                        </p:tgtEl>
                                        <p:attrNameLst>
                                          <p:attrName>style.visibility</p:attrName>
                                        </p:attrNameLst>
                                      </p:cBhvr>
                                      <p:to>
                                        <p:strVal val="visible"/>
                                      </p:to>
                                    </p:set>
                                    <p:animEffect transition="in" filter="fade">
                                      <p:cBhvr>
                                        <p:cTn id="147" dur="500"/>
                                        <p:tgtEl>
                                          <p:spTgt spid="168"/>
                                        </p:tgtEl>
                                      </p:cBhvr>
                                    </p:animEffect>
                                  </p:childTnLst>
                                </p:cTn>
                              </p:par>
                            </p:childTnLst>
                          </p:cTn>
                        </p:par>
                        <p:par>
                          <p:cTn id="148" fill="hold">
                            <p:stCondLst>
                              <p:cond delay="500"/>
                            </p:stCondLst>
                            <p:childTnLst>
                              <p:par>
                                <p:cTn id="149" presetID="10" presetClass="entr" presetSubtype="0" fill="hold" grpId="0" nodeType="afterEffect">
                                  <p:stCondLst>
                                    <p:cond delay="2000"/>
                                  </p:stCondLst>
                                  <p:childTnLst>
                                    <p:set>
                                      <p:cBhvr>
                                        <p:cTn id="150" dur="1" fill="hold">
                                          <p:stCondLst>
                                            <p:cond delay="0"/>
                                          </p:stCondLst>
                                        </p:cTn>
                                        <p:tgtEl>
                                          <p:spTgt spid="169"/>
                                        </p:tgtEl>
                                        <p:attrNameLst>
                                          <p:attrName>style.visibility</p:attrName>
                                        </p:attrNameLst>
                                      </p:cBhvr>
                                      <p:to>
                                        <p:strVal val="visible"/>
                                      </p:to>
                                    </p:set>
                                    <p:animEffect transition="in" filter="fade">
                                      <p:cBhvr>
                                        <p:cTn id="151" dur="5000"/>
                                        <p:tgtEl>
                                          <p:spTgt spid="169"/>
                                        </p:tgtEl>
                                      </p:cBhvr>
                                    </p:animEffect>
                                  </p:childTnLst>
                                </p:cTn>
                              </p:par>
                              <p:par>
                                <p:cTn id="152" presetID="10" presetClass="entr" presetSubtype="0" fill="hold" grpId="0" nodeType="withEffect">
                                  <p:stCondLst>
                                    <p:cond delay="2000"/>
                                  </p:stCondLst>
                                  <p:childTnLst>
                                    <p:set>
                                      <p:cBhvr>
                                        <p:cTn id="153" dur="1" fill="hold">
                                          <p:stCondLst>
                                            <p:cond delay="0"/>
                                          </p:stCondLst>
                                        </p:cTn>
                                        <p:tgtEl>
                                          <p:spTgt spid="170"/>
                                        </p:tgtEl>
                                        <p:attrNameLst>
                                          <p:attrName>style.visibility</p:attrName>
                                        </p:attrNameLst>
                                      </p:cBhvr>
                                      <p:to>
                                        <p:strVal val="visible"/>
                                      </p:to>
                                    </p:set>
                                    <p:animEffect transition="in" filter="fade">
                                      <p:cBhvr>
                                        <p:cTn id="154" dur="5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7" grpId="0" animBg="1"/>
      <p:bldP spid="8" grpId="0" animBg="1"/>
      <p:bldP spid="72" grpId="0" animBg="1"/>
      <p:bldP spid="73" grpId="0"/>
      <p:bldP spid="61" grpId="0"/>
      <p:bldP spid="62" grpId="0"/>
      <p:bldP spid="63" grpId="0"/>
      <p:bldP spid="64" grpId="0"/>
      <p:bldP spid="65" grpId="0"/>
      <p:bldP spid="66" grpId="0"/>
      <p:bldP spid="67" grpId="0"/>
      <p:bldP spid="68" grpId="0"/>
      <p:bldP spid="102" grpId="0"/>
      <p:bldP spid="103" grpId="0" animBg="1"/>
      <p:bldP spid="126" grpId="0" animBg="1"/>
      <p:bldP spid="127" grpId="0" animBg="1"/>
      <p:bldP spid="130" grpId="0" animBg="1"/>
      <p:bldP spid="143" grpId="0" animBg="1"/>
      <p:bldP spid="144" grpId="0" animBg="1"/>
      <p:bldP spid="145" grpId="0" animBg="1"/>
      <p:bldP spid="146" grpId="0" animBg="1"/>
      <p:bldP spid="147" grpId="0" animBg="1"/>
      <p:bldP spid="150" grpId="0" animBg="1"/>
      <p:bldP spid="152" grpId="0" animBg="1"/>
      <p:bldP spid="156" grpId="0" animBg="1"/>
      <p:bldP spid="159" grpId="0" animBg="1"/>
      <p:bldP spid="161" grpId="0" animBg="1"/>
      <p:bldP spid="163" grpId="0" animBg="1"/>
      <p:bldP spid="164" grpId="0" animBg="1"/>
      <p:bldP spid="165" grpId="0"/>
      <p:bldP spid="4" grpId="0"/>
      <p:bldP spid="166" grpId="0"/>
      <p:bldP spid="167" grpId="0" animBg="1"/>
      <p:bldP spid="168" grpId="0" animBg="1"/>
      <p:bldP spid="169" grpId="0" animBg="1"/>
      <p:bldP spid="170" grpId="0" animBg="1"/>
      <p:bldP spid="5" grpId="0" animBg="1"/>
      <p:bldP spid="171" grpId="0" animBg="1"/>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fr-CH" dirty="0"/>
              <a:t>Comment réagissent les bactéries à la réductase?</a:t>
            </a:r>
            <a:r>
              <a:rPr lang="fr-CH" sz="2800" dirty="0">
                <a:solidFill>
                  <a:srgbClr val="ED181E"/>
                </a:solidFill>
              </a:rPr>
              <a:t>	</a:t>
            </a:r>
          </a:p>
        </p:txBody>
      </p:sp>
      <p:graphicFrame>
        <p:nvGraphicFramePr>
          <p:cNvPr id="2" name="Tableau 1"/>
          <p:cNvGraphicFramePr>
            <a:graphicFrameLocks noGrp="1"/>
          </p:cNvGraphicFramePr>
          <p:nvPr>
            <p:extLst>
              <p:ext uri="{D42A27DB-BD31-4B8C-83A1-F6EECF244321}">
                <p14:modId xmlns:p14="http://schemas.microsoft.com/office/powerpoint/2010/main" val="752112358"/>
              </p:ext>
            </p:extLst>
          </p:nvPr>
        </p:nvGraphicFramePr>
        <p:xfrm>
          <a:off x="1728000" y="1402458"/>
          <a:ext cx="9647238" cy="2761544"/>
        </p:xfrm>
        <a:graphic>
          <a:graphicData uri="http://schemas.openxmlformats.org/drawingml/2006/table">
            <a:tbl>
              <a:tblPr firstRow="1" bandRow="1">
                <a:tableStyleId>{5C22544A-7EE6-4342-B048-85BDC9FD1C3A}</a:tableStyleId>
              </a:tblPr>
              <a:tblGrid>
                <a:gridCol w="3215746">
                  <a:extLst>
                    <a:ext uri="{9D8B030D-6E8A-4147-A177-3AD203B41FA5}">
                      <a16:colId xmlns:a16="http://schemas.microsoft.com/office/drawing/2014/main" val="211374050"/>
                    </a:ext>
                  </a:extLst>
                </a:gridCol>
                <a:gridCol w="3215746">
                  <a:extLst>
                    <a:ext uri="{9D8B030D-6E8A-4147-A177-3AD203B41FA5}">
                      <a16:colId xmlns:a16="http://schemas.microsoft.com/office/drawing/2014/main" val="3693900984"/>
                    </a:ext>
                  </a:extLst>
                </a:gridCol>
                <a:gridCol w="3215746">
                  <a:extLst>
                    <a:ext uri="{9D8B030D-6E8A-4147-A177-3AD203B41FA5}">
                      <a16:colId xmlns:a16="http://schemas.microsoft.com/office/drawing/2014/main" val="2111727736"/>
                    </a:ext>
                  </a:extLst>
                </a:gridCol>
              </a:tblGrid>
              <a:tr h="379883">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CH" sz="2000" dirty="0">
                          <a:solidFill>
                            <a:schemeClr val="tx1"/>
                          </a:solidFill>
                        </a:rPr>
                        <a:t>d</a:t>
                      </a:r>
                      <a:r>
                        <a:rPr lang="fr-FR" sz="2000" b="1"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écoloration</a:t>
                      </a:r>
                      <a:r>
                        <a:rPr lang="fr-FR" sz="20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CH"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652328152"/>
                  </a:ext>
                </a:extLst>
              </a:tr>
              <a:tr h="509661">
                <a:tc>
                  <a:txBody>
                    <a:bodyPr/>
                    <a:lstStyle/>
                    <a:p>
                      <a:pPr algn="ctr">
                        <a:lnSpc>
                          <a:spcPct val="100000"/>
                        </a:lnSpc>
                        <a:spcAft>
                          <a:spcPts val="0"/>
                        </a:spcAft>
                      </a:pPr>
                      <a:r>
                        <a:rPr lang="fr-FR" sz="3200" b="1" dirty="0">
                          <a:effectLst/>
                          <a:latin typeface="Arial" panose="020B0604020202020204" pitchFamily="34" charset="0"/>
                          <a:ea typeface="Times New Roman" panose="02020603050405020304" pitchFamily="18" charset="0"/>
                          <a:cs typeface="Times New Roman" panose="02020603050405020304" pitchFamily="18" charset="0"/>
                        </a:rPr>
                        <a:t>Forte</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3200" b="1" dirty="0">
                          <a:effectLst/>
                          <a:latin typeface="Arial" panose="020B0604020202020204" pitchFamily="34" charset="0"/>
                          <a:ea typeface="Times New Roman" panose="02020603050405020304" pitchFamily="18" charset="0"/>
                          <a:cs typeface="Times New Roman" panose="02020603050405020304" pitchFamily="18" charset="0"/>
                        </a:rPr>
                        <a:t>Moyenne</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3200" b="1" dirty="0">
                          <a:effectLst/>
                          <a:latin typeface="Arial" panose="020B0604020202020204" pitchFamily="34" charset="0"/>
                          <a:ea typeface="Times New Roman" panose="02020603050405020304" pitchFamily="18" charset="0"/>
                          <a:cs typeface="Times New Roman" panose="02020603050405020304" pitchFamily="18" charset="0"/>
                        </a:rPr>
                        <a:t>Faible</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2625125613"/>
                  </a:ext>
                </a:extLst>
              </a:tr>
              <a:tr h="468000">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Germes coliformes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Staphylocoques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Sporulés anaérobies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103863688"/>
                  </a:ext>
                </a:extLst>
              </a:tr>
              <a:tr h="468000">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Entérocoques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Strepto</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thermophilus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Pseudomonades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2149586557"/>
                  </a:ext>
                </a:extLst>
              </a:tr>
              <a:tr h="468000">
                <a:tc>
                  <a:txBody>
                    <a:bodyPr/>
                    <a:lstStyle/>
                    <a:p>
                      <a:pPr algn="ctr">
                        <a:lnSpc>
                          <a:spcPct val="100000"/>
                        </a:lnSpc>
                        <a:spcAft>
                          <a:spcPts val="0"/>
                        </a:spcAft>
                      </a:pP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Lactocoques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Lactobacilles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Bacillus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cereus</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3981378572"/>
                  </a:ext>
                </a:extLst>
              </a:tr>
              <a:tr h="468000">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CCEC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Bacillus </a:t>
                      </a:r>
                      <a:r>
                        <a:rPr lang="fr-FR" sz="2000" dirty="0" err="1">
                          <a:effectLst/>
                          <a:latin typeface="Arial" panose="020B0604020202020204" pitchFamily="34" charset="0"/>
                          <a:ea typeface="Times New Roman" panose="02020603050405020304" pitchFamily="18" charset="0"/>
                          <a:cs typeface="Times New Roman" panose="02020603050405020304" pitchFamily="18" charset="0"/>
                        </a:rPr>
                        <a:t>sp</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9FDFFF"/>
                    </a:solidFill>
                  </a:tcPr>
                </a:tc>
                <a:tc>
                  <a:txBody>
                    <a:bodyPr/>
                    <a:lstStyle/>
                    <a:p>
                      <a:pPr algn="ctr">
                        <a:lnSpc>
                          <a:spcPct val="100000"/>
                        </a:lnSpc>
                        <a:spcAft>
                          <a:spcPts val="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CH"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CCFF"/>
                    </a:solidFill>
                  </a:tcPr>
                </a:tc>
                <a:extLst>
                  <a:ext uri="{0D108BD9-81ED-4DB2-BD59-A6C34878D82A}">
                    <a16:rowId xmlns:a16="http://schemas.microsoft.com/office/drawing/2014/main" val="1602630723"/>
                  </a:ext>
                </a:extLst>
              </a:tr>
            </a:tbl>
          </a:graphicData>
        </a:graphic>
      </p:graphicFrame>
      <p:sp>
        <p:nvSpPr>
          <p:cNvPr id="7" name="ZoneTexte 2"/>
          <p:cNvSpPr txBox="1"/>
          <p:nvPr/>
        </p:nvSpPr>
        <p:spPr>
          <a:xfrm>
            <a:off x="7752025" y="3284443"/>
            <a:ext cx="49645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latin typeface="Berlin Sans FB Demi" panose="020E0802020502020306" pitchFamily="34" charset="0"/>
              </a:rPr>
              <a:t>√*</a:t>
            </a:r>
            <a:endParaRPr lang="en-US" sz="1800" dirty="0"/>
          </a:p>
        </p:txBody>
      </p:sp>
      <p:sp>
        <p:nvSpPr>
          <p:cNvPr id="9" name="ZoneTexte 8"/>
          <p:cNvSpPr txBox="1"/>
          <p:nvPr/>
        </p:nvSpPr>
        <p:spPr>
          <a:xfrm>
            <a:off x="4317146" y="2136812"/>
            <a:ext cx="658845" cy="923330"/>
          </a:xfrm>
          <a:prstGeom prst="rect">
            <a:avLst/>
          </a:prstGeom>
          <a:noFill/>
        </p:spPr>
        <p:txBody>
          <a:bodyPr wrap="square" rtlCol="0">
            <a:spAutoFit/>
          </a:bodyPr>
          <a:lstStyle/>
          <a:p>
            <a:r>
              <a:rPr lang="en-US" sz="5400" b="1" dirty="0">
                <a:solidFill>
                  <a:srgbClr val="FF0000"/>
                </a:solidFill>
                <a:sym typeface="Wingdings 2" panose="05020102010507070707" pitchFamily="18" charset="2"/>
              </a:rPr>
              <a:t></a:t>
            </a:r>
            <a:endParaRPr lang="en-US" sz="5400" b="1" dirty="0">
              <a:solidFill>
                <a:srgbClr val="FF0000"/>
              </a:solidFill>
            </a:endParaRPr>
          </a:p>
        </p:txBody>
      </p:sp>
      <p:sp>
        <p:nvSpPr>
          <p:cNvPr id="10" name="ZoneTexte 9"/>
          <p:cNvSpPr txBox="1"/>
          <p:nvPr/>
        </p:nvSpPr>
        <p:spPr>
          <a:xfrm>
            <a:off x="4319044" y="2598477"/>
            <a:ext cx="658845" cy="923330"/>
          </a:xfrm>
          <a:prstGeom prst="rect">
            <a:avLst/>
          </a:prstGeom>
          <a:noFill/>
        </p:spPr>
        <p:txBody>
          <a:bodyPr wrap="square" rtlCol="0">
            <a:spAutoFit/>
          </a:bodyPr>
          <a:lstStyle/>
          <a:p>
            <a:r>
              <a:rPr lang="en-US" sz="5400" b="1" dirty="0">
                <a:solidFill>
                  <a:srgbClr val="FF0000"/>
                </a:solidFill>
                <a:sym typeface="Wingdings 2" panose="05020102010507070707" pitchFamily="18" charset="2"/>
              </a:rPr>
              <a:t></a:t>
            </a:r>
            <a:endParaRPr lang="en-US" sz="5400" b="1" dirty="0">
              <a:solidFill>
                <a:srgbClr val="FF0000"/>
              </a:solidFill>
            </a:endParaRPr>
          </a:p>
        </p:txBody>
      </p:sp>
      <p:sp>
        <p:nvSpPr>
          <p:cNvPr id="11" name="ZoneTexte 2"/>
          <p:cNvSpPr txBox="1"/>
          <p:nvPr/>
        </p:nvSpPr>
        <p:spPr>
          <a:xfrm>
            <a:off x="7752025" y="3790163"/>
            <a:ext cx="49645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latin typeface="Berlin Sans FB Demi" panose="020E0802020502020306" pitchFamily="34" charset="0"/>
              </a:rPr>
              <a:t>√*</a:t>
            </a:r>
            <a:endParaRPr lang="en-US" sz="1800" dirty="0"/>
          </a:p>
        </p:txBody>
      </p:sp>
      <p:sp>
        <p:nvSpPr>
          <p:cNvPr id="13" name="ZoneTexte 2"/>
          <p:cNvSpPr txBox="1"/>
          <p:nvPr/>
        </p:nvSpPr>
        <p:spPr>
          <a:xfrm>
            <a:off x="4479536" y="3309800"/>
            <a:ext cx="496455"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latin typeface="Berlin Sans FB Demi" panose="020E0802020502020306" pitchFamily="34" charset="0"/>
              </a:rPr>
              <a:t>√*</a:t>
            </a:r>
            <a:endParaRPr lang="en-US" sz="1800" dirty="0"/>
          </a:p>
        </p:txBody>
      </p:sp>
      <p:sp>
        <p:nvSpPr>
          <p:cNvPr id="3" name="ZoneTexte 2"/>
          <p:cNvSpPr txBox="1"/>
          <p:nvPr/>
        </p:nvSpPr>
        <p:spPr>
          <a:xfrm>
            <a:off x="353962" y="4601496"/>
            <a:ext cx="1799303" cy="830997"/>
          </a:xfrm>
          <a:prstGeom prst="rect">
            <a:avLst/>
          </a:prstGeom>
          <a:noFill/>
        </p:spPr>
        <p:txBody>
          <a:bodyPr wrap="square" rtlCol="0">
            <a:spAutoFit/>
          </a:bodyPr>
          <a:lstStyle/>
          <a:p>
            <a:r>
              <a:rPr lang="fr-CH" dirty="0"/>
              <a:t>Réductase </a:t>
            </a:r>
            <a:r>
              <a:rPr lang="fr-CH" dirty="0" err="1"/>
              <a:t>préincubée</a:t>
            </a:r>
            <a:endParaRPr lang="fr-CH" dirty="0"/>
          </a:p>
        </p:txBody>
      </p:sp>
      <p:sp>
        <p:nvSpPr>
          <p:cNvPr id="12" name="ZoneTexte 11"/>
          <p:cNvSpPr txBox="1"/>
          <p:nvPr/>
        </p:nvSpPr>
        <p:spPr>
          <a:xfrm>
            <a:off x="2295833" y="4665576"/>
            <a:ext cx="1799303" cy="461665"/>
          </a:xfrm>
          <a:prstGeom prst="rect">
            <a:avLst/>
          </a:prstGeom>
          <a:noFill/>
        </p:spPr>
        <p:txBody>
          <a:bodyPr wrap="square" rtlCol="0">
            <a:spAutoFit/>
          </a:bodyPr>
          <a:lstStyle/>
          <a:p>
            <a:pPr algn="ctr"/>
            <a:r>
              <a:rPr lang="fr-CH" dirty="0"/>
              <a:t>courte</a:t>
            </a:r>
          </a:p>
        </p:txBody>
      </p:sp>
      <p:sp>
        <p:nvSpPr>
          <p:cNvPr id="14" name="ZoneTexte 13"/>
          <p:cNvSpPr txBox="1"/>
          <p:nvPr/>
        </p:nvSpPr>
        <p:spPr>
          <a:xfrm>
            <a:off x="8701549" y="4555329"/>
            <a:ext cx="1799303" cy="830997"/>
          </a:xfrm>
          <a:prstGeom prst="rect">
            <a:avLst/>
          </a:prstGeom>
          <a:noFill/>
        </p:spPr>
        <p:txBody>
          <a:bodyPr wrap="square" rtlCol="0">
            <a:spAutoFit/>
          </a:bodyPr>
          <a:lstStyle/>
          <a:p>
            <a:pPr algn="ctr"/>
            <a:r>
              <a:rPr lang="fr-CH" dirty="0"/>
              <a:t>aucune influence</a:t>
            </a:r>
          </a:p>
        </p:txBody>
      </p:sp>
    </p:spTree>
    <p:extLst>
      <p:ext uri="{BB962C8B-B14F-4D97-AF65-F5344CB8AC3E}">
        <p14:creationId xmlns:p14="http://schemas.microsoft.com/office/powerpoint/2010/main" val="4044723670"/>
      </p:ext>
    </p:extLst>
  </p:cSld>
  <p:clrMapOvr>
    <a:masterClrMapping/>
  </p:clrMapOvr>
</p:sld>
</file>

<file path=ppt/theme/theme1.xml><?xml version="1.0" encoding="utf-8"?>
<a:theme xmlns:a="http://schemas.openxmlformats.org/drawingml/2006/main" name="Agroscope_PowerPoint-Präsentation_2013_d">
  <a:themeElements>
    <a:clrScheme name="ART_PPT-Vorlage_deuts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T_PPT-Vorlage_deuts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Arial" charset="0"/>
          </a:defRPr>
        </a:defPPr>
      </a:lstStyle>
    </a:lnDef>
  </a:objectDefaults>
  <a:extraClrSchemeLst>
    <a:extraClrScheme>
      <a:clrScheme name="ART_PPT-Vorlage_deuts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PPT-Vorlage_deuts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PPT-Vorlage_deuts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PPT-Vorlage_deuts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PPT-Vorlage_deuts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PPT-Vorlage_deuts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PPT-Vorlage_deutsc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PPT-Vorlage_deuts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PPT-Vorlage_deuts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PPT-Vorlage_deuts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PPT-Vorlage_deuts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PPT-Vorlage_deuts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aesentation-französisch" id="{F44E98CE-B4DE-459F-8E0D-C4FDDED7A66B}" vid="{A5ADBB58-1A1B-4F3F-A1F2-329B411073C7}"/>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CE72FCD38D754B9E41923EAE2FECD3" ma:contentTypeVersion="13" ma:contentTypeDescription="Crée un document." ma:contentTypeScope="" ma:versionID="aa23718c492e8b7985b8b482d1b5ccce">
  <xsd:schema xmlns:xsd="http://www.w3.org/2001/XMLSchema" xmlns:xs="http://www.w3.org/2001/XMLSchema" xmlns:p="http://schemas.microsoft.com/office/2006/metadata/properties" xmlns:ns2="e70da4e1-d082-40dd-bc21-01d7ed2704c0" xmlns:ns3="e1677e7a-e738-48cf-9137-da47c4ede6ea" targetNamespace="http://schemas.microsoft.com/office/2006/metadata/properties" ma:root="true" ma:fieldsID="4f260d7259a203f5eb2cdaea1d0a774e" ns2:_="" ns3:_="">
    <xsd:import namespace="e70da4e1-d082-40dd-bc21-01d7ed2704c0"/>
    <xsd:import namespace="e1677e7a-e738-48cf-9137-da47c4ede6e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bjectDetectorVersion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0da4e1-d082-40dd-bc21-01d7ed270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9e5fce29-4f56-4636-8c1c-908139769c2a"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677e7a-e738-48cf-9137-da47c4ede6e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ad02690-7466-4f74-bc9d-55510ae513fe}" ma:internalName="TaxCatchAll" ma:showField="CatchAllData" ma:web="e1677e7a-e738-48cf-9137-da47c4ede6e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0da4e1-d082-40dd-bc21-01d7ed2704c0">
      <Terms xmlns="http://schemas.microsoft.com/office/infopath/2007/PartnerControls"/>
    </lcf76f155ced4ddcb4097134ff3c332f>
    <TaxCatchAll xmlns="e1677e7a-e738-48cf-9137-da47c4ede6ea" xsi:nil="true"/>
  </documentManagement>
</p:properties>
</file>

<file path=customXml/itemProps1.xml><?xml version="1.0" encoding="utf-8"?>
<ds:datastoreItem xmlns:ds="http://schemas.openxmlformats.org/officeDocument/2006/customXml" ds:itemID="{69C1379D-6D0C-45AC-A4D6-096551B76EC6}"/>
</file>

<file path=customXml/itemProps2.xml><?xml version="1.0" encoding="utf-8"?>
<ds:datastoreItem xmlns:ds="http://schemas.openxmlformats.org/officeDocument/2006/customXml" ds:itemID="{84884408-8872-47B3-89D5-021ED8CA8923}"/>
</file>

<file path=customXml/itemProps3.xml><?xml version="1.0" encoding="utf-8"?>
<ds:datastoreItem xmlns:ds="http://schemas.openxmlformats.org/officeDocument/2006/customXml" ds:itemID="{C466D84F-1703-4F5D-83C4-4A76277912A0}"/>
</file>

<file path=docProps/app.xml><?xml version="1.0" encoding="utf-8"?>
<Properties xmlns="http://schemas.openxmlformats.org/officeDocument/2006/extended-properties" xmlns:vt="http://schemas.openxmlformats.org/officeDocument/2006/docPropsVTypes">
  <Template>FR Agroscope large</Template>
  <TotalTime>1</TotalTime>
  <Words>1642</Words>
  <Application>Microsoft Office PowerPoint</Application>
  <PresentationFormat>Grand écran</PresentationFormat>
  <Paragraphs>315</Paragraphs>
  <Slides>24</Slides>
  <Notes>10</Notes>
  <HiddenSlides>7</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9" baseType="lpstr">
      <vt:lpstr>Arial</vt:lpstr>
      <vt:lpstr>Berlin Sans FB Demi</vt:lpstr>
      <vt:lpstr>Wingdings</vt:lpstr>
      <vt:lpstr>Agroscope_PowerPoint-Präsentation_2013_d</vt:lpstr>
      <vt:lpstr>Photo Editor-Foto</vt:lpstr>
      <vt:lpstr>La réductase préincubée  John Haldemann</vt:lpstr>
      <vt:lpstr>Sommaire</vt:lpstr>
      <vt:lpstr>Méthode d’analyse Prélèvement d’un échantillon de 40 ml de lait</vt:lpstr>
      <vt:lpstr>Incubation 11h à 32 °C</vt:lpstr>
      <vt:lpstr>Réchauffement du lait à 38°C durant 5 min</vt:lpstr>
      <vt:lpstr>Ajout du bleu de méthylène</vt:lpstr>
      <vt:lpstr>Mesure du temps de décoloration (3/4 blanc)</vt:lpstr>
      <vt:lpstr>Principe</vt:lpstr>
      <vt:lpstr>Comment réagissent les bactéries à la réductase? </vt:lpstr>
      <vt:lpstr>Quel impact aura cette flore dans la cuve?</vt:lpstr>
      <vt:lpstr>Quel impact aura cette flore dans la cuve?</vt:lpstr>
      <vt:lpstr>Essai pratique Résultats des laits de plusieurs producteurs</vt:lpstr>
      <vt:lpstr>Différence dans les «quantités de germes» (CT) selon l’analyse qPCR (16s)</vt:lpstr>
      <vt:lpstr>Abondance courte / &gt;30 minutes</vt:lpstr>
      <vt:lpstr>Informations des analyses Réductase préincubée &amp; Lactofermentateur</vt:lpstr>
      <vt:lpstr>Conclusion</vt:lpstr>
      <vt:lpstr>Présentation PowerPoint</vt:lpstr>
      <vt:lpstr>Réaction oxydo-réduction du bleu de méthylène</vt:lpstr>
      <vt:lpstr>Réaction des germes  </vt:lpstr>
      <vt:lpstr>Abondance par fromagerie</vt:lpstr>
      <vt:lpstr>Moyenne (courte/bon)</vt:lpstr>
      <vt:lpstr>Espèces détectées seulement dans les bons ou les courte </vt:lpstr>
      <vt:lpstr>Présentation PowerPoint</vt:lpstr>
      <vt:lpstr>Présentation PowerPoint</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Haldemann John Agroscope</dc:creator>
  <cp:keywords>Power Point</cp:keywords>
  <cp:lastModifiedBy>Alessandra Silauri</cp:lastModifiedBy>
  <cp:revision>140</cp:revision>
  <cp:lastPrinted>2003-11-14T16:51:38Z</cp:lastPrinted>
  <dcterms:created xsi:type="dcterms:W3CDTF">2022-09-05T11:33:19Z</dcterms:created>
  <dcterms:modified xsi:type="dcterms:W3CDTF">2023-12-21T13:37:40Z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tilisation">
    <vt:lpwstr/>
  </property>
  <property fmtid="{D5CDD505-2E9C-101B-9397-08002B2CF9AE}" pid="3" name="Date de mise en application">
    <vt:lpwstr>2007-07-17T00:00:00Z</vt:lpwstr>
  </property>
  <property fmtid="{D5CDD505-2E9C-101B-9397-08002B2CF9AE}" pid="4" name="ContentType">
    <vt:lpwstr>Document</vt:lpwstr>
  </property>
  <property fmtid="{D5CDD505-2E9C-101B-9397-08002B2CF9AE}" pid="5" name="Langue">
    <vt:lpwstr>I</vt:lpwstr>
  </property>
  <property fmtid="{D5CDD505-2E9C-101B-9397-08002B2CF9AE}" pid="6" name="Resp./Verantw.">
    <vt:lpwstr>Resp. processus / Prozess Verantw.</vt:lpwstr>
  </property>
  <property fmtid="{D5CDD505-2E9C-101B-9397-08002B2CF9AE}" pid="7" name="Process">
    <vt:lpwstr>Administration</vt:lpwstr>
  </property>
  <property fmtid="{D5CDD505-2E9C-101B-9397-08002B2CF9AE}" pid="8" name="Category">
    <vt:lpwstr>Form</vt:lpwstr>
  </property>
  <property fmtid="{D5CDD505-2E9C-101B-9397-08002B2CF9AE}" pid="9" name="Item Language">
    <vt:lpwstr>German</vt:lpwstr>
  </property>
  <property fmtid="{D5CDD505-2E9C-101B-9397-08002B2CF9AE}" pid="10" name="English Version">
    <vt:lpwstr>13</vt:lpwstr>
  </property>
  <property fmtid="{D5CDD505-2E9C-101B-9397-08002B2CF9AE}" pid="11" name="Italian Version">
    <vt:lpwstr>12</vt:lpwstr>
  </property>
  <property fmtid="{D5CDD505-2E9C-101B-9397-08002B2CF9AE}" pid="12" name="French Version">
    <vt:lpwstr>10</vt:lpwstr>
  </property>
  <property fmtid="{D5CDD505-2E9C-101B-9397-08002B2CF9AE}" pid="13" name="German Version">
    <vt:lpwstr>11</vt:lpwstr>
  </property>
  <property fmtid="{D5CDD505-2E9C-101B-9397-08002B2CF9AE}" pid="14" name="display_urn:schemas-microsoft-com:office:office#In_x0020_charge">
    <vt:lpwstr>Rusterholz Peter ACW</vt:lpwstr>
  </property>
  <property fmtid="{D5CDD505-2E9C-101B-9397-08002B2CF9AE}" pid="15" name="In charge">
    <vt:lpwstr>102</vt:lpwstr>
  </property>
  <property fmtid="{D5CDD505-2E9C-101B-9397-08002B2CF9AE}" pid="16" name="ContentTypeId">
    <vt:lpwstr>0x010100B5CE72FCD38D754B9E41923EAE2FECD3</vt:lpwstr>
  </property>
</Properties>
</file>